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716" r:id="rId6"/>
  </p:sldMasterIdLst>
  <p:notesMasterIdLst>
    <p:notesMasterId r:id="rId57"/>
  </p:notesMasterIdLst>
  <p:sldIdLst>
    <p:sldId id="256" r:id="rId7"/>
    <p:sldId id="261" r:id="rId8"/>
    <p:sldId id="706" r:id="rId9"/>
    <p:sldId id="262" r:id="rId10"/>
    <p:sldId id="270" r:id="rId11"/>
    <p:sldId id="698" r:id="rId12"/>
    <p:sldId id="257" r:id="rId13"/>
    <p:sldId id="701" r:id="rId14"/>
    <p:sldId id="273" r:id="rId15"/>
    <p:sldId id="274" r:id="rId16"/>
    <p:sldId id="276" r:id="rId17"/>
    <p:sldId id="275" r:id="rId18"/>
    <p:sldId id="707" r:id="rId19"/>
    <p:sldId id="271" r:id="rId20"/>
    <p:sldId id="263" r:id="rId21"/>
    <p:sldId id="705" r:id="rId22"/>
    <p:sldId id="259" r:id="rId23"/>
    <p:sldId id="260" r:id="rId24"/>
    <p:sldId id="702" r:id="rId25"/>
    <p:sldId id="265" r:id="rId26"/>
    <p:sldId id="703" r:id="rId27"/>
    <p:sldId id="699" r:id="rId28"/>
    <p:sldId id="266" r:id="rId29"/>
    <p:sldId id="710" r:id="rId30"/>
    <p:sldId id="267" r:id="rId31"/>
    <p:sldId id="704" r:id="rId32"/>
    <p:sldId id="268" r:id="rId33"/>
    <p:sldId id="269" r:id="rId34"/>
    <p:sldId id="713" r:id="rId35"/>
    <p:sldId id="714" r:id="rId36"/>
    <p:sldId id="715" r:id="rId37"/>
    <p:sldId id="716" r:id="rId38"/>
    <p:sldId id="717" r:id="rId39"/>
    <p:sldId id="718" r:id="rId40"/>
    <p:sldId id="264" r:id="rId41"/>
    <p:sldId id="695" r:id="rId42"/>
    <p:sldId id="294" r:id="rId43"/>
    <p:sldId id="685" r:id="rId44"/>
    <p:sldId id="694" r:id="rId45"/>
    <p:sldId id="688" r:id="rId46"/>
    <p:sldId id="293" r:id="rId47"/>
    <p:sldId id="690" r:id="rId48"/>
    <p:sldId id="277" r:id="rId49"/>
    <p:sldId id="282" r:id="rId50"/>
    <p:sldId id="278" r:id="rId51"/>
    <p:sldId id="693" r:id="rId52"/>
    <p:sldId id="711" r:id="rId53"/>
    <p:sldId id="697" r:id="rId54"/>
    <p:sldId id="709" r:id="rId55"/>
    <p:sldId id="258" r:id="rId56"/>
  </p:sldIdLst>
  <p:sldSz cx="12192000" cy="6858000"/>
  <p:notesSz cx="6858000" cy="9144000"/>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C6B24-1F0D-6A76-2A4F-E56ABCB7BA0B}" name="Kirves Juha (DVV)" initials="KJ(" userId="S::juha.kirves@dvv.fi::ffaa2a56-9001-491b-905e-3802103719b1" providerId="AD"/>
  <p188:author id="{F5633A33-3C26-9286-A7B1-BBE353070C87}" name="Dmitrij Brandt" initials="DB" userId="SMITRIJ.BRANDT@FIMEA.FI"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el Salmela" initials="JS" lastIdx="1" clrIdx="0">
    <p:extLst>
      <p:ext uri="{19B8F6BF-5375-455C-9EA6-DF929625EA0E}">
        <p15:presenceInfo xmlns:p15="http://schemas.microsoft.com/office/powerpoint/2012/main" userId="SOEL.SALMELA@ISTEKKI.FI" providerId="AD"/>
      </p:ext>
    </p:extLst>
  </p:cmAuthor>
  <p:cmAuthor id="2" name="Miia Kauppinen" initials="MK" lastIdx="1" clrIdx="1">
    <p:extLst>
      <p:ext uri="{19B8F6BF-5375-455C-9EA6-DF929625EA0E}">
        <p15:presenceInfo xmlns:p15="http://schemas.microsoft.com/office/powerpoint/2012/main" userId="SIIA.KAUPPINEN@LUOVI.FI" providerId="AD"/>
      </p:ext>
    </p:extLst>
  </p:cmAuthor>
  <p:cmAuthor id="3" name="Pasi Kalevo" initials="PK" lastIdx="11" clrIdx="2">
    <p:extLst>
      <p:ext uri="{19B8F6BF-5375-455C-9EA6-DF929625EA0E}">
        <p15:presenceInfo xmlns:p15="http://schemas.microsoft.com/office/powerpoint/2012/main" userId="SASI.KALEVO@GOFORE.COM" providerId="AD"/>
      </p:ext>
    </p:extLst>
  </p:cmAuthor>
  <p:cmAuthor id="4" name="Kirves Juha (DVV)" initials="KJ(" lastIdx="13" clrIdx="3">
    <p:extLst>
      <p:ext uri="{19B8F6BF-5375-455C-9EA6-DF929625EA0E}">
        <p15:presenceInfo xmlns:p15="http://schemas.microsoft.com/office/powerpoint/2012/main" userId="S::juha.kirves@dvv.fi::ffaa2a56-9001-491b-905e-3802103719b1" providerId="AD"/>
      </p:ext>
    </p:extLst>
  </p:cmAuthor>
  <p:cmAuthor id="5" name="Rousku Kimmo (DVV)" initials="RK(" lastIdx="2" clrIdx="4">
    <p:extLst>
      <p:ext uri="{19B8F6BF-5375-455C-9EA6-DF929625EA0E}">
        <p15:presenceInfo xmlns:p15="http://schemas.microsoft.com/office/powerpoint/2012/main" userId="S::kimmo.rousku@dvv.fi::9d69abf8-a801-43d2-8a16-ceaf5b2aad29" providerId="AD"/>
      </p:ext>
    </p:extLst>
  </p:cmAuthor>
  <p:cmAuthor id="6" name="Dmitrij Brandt" initials="DB" lastIdx="5" clrIdx="5">
    <p:extLst>
      <p:ext uri="{19B8F6BF-5375-455C-9EA6-DF929625EA0E}">
        <p15:presenceInfo xmlns:p15="http://schemas.microsoft.com/office/powerpoint/2012/main" userId="SMITRIJ.BRANDT@FIMEA.FI"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001" autoAdjust="0"/>
    <p:restoredTop sz="86412" autoAdjust="0"/>
  </p:normalViewPr>
  <p:slideViewPr>
    <p:cSldViewPr snapToGrid="0">
      <p:cViewPr varScale="1">
        <p:scale>
          <a:sx n="55" d="100"/>
          <a:sy n="55" d="100"/>
        </p:scale>
        <p:origin x="1556" y="48"/>
      </p:cViewPr>
      <p:guideLst/>
    </p:cSldViewPr>
  </p:slideViewPr>
  <p:outlineViewPr>
    <p:cViewPr>
      <p:scale>
        <a:sx n="33" d="100"/>
        <a:sy n="33" d="100"/>
      </p:scale>
      <p:origin x="0" y="-1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_rels/data1.xml.rels><?xml version="1.0" encoding="UTF-8" standalone="yes"?>
<Relationships xmlns="http://schemas.openxmlformats.org/package/2006/relationships"><Relationship Id="rId1" Type="http://schemas.openxmlformats.org/officeDocument/2006/relationships/hyperlink" Target="https://dvv.fi/en/digitally-secure-life"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eoppiva.fi/koulutukset/abc-of-data-protection-for-public-administration-personnel-2020/" TargetMode="External"/><Relationship Id="rId2" Type="http://schemas.openxmlformats.org/officeDocument/2006/relationships/hyperlink" Target="https://www.eoppiva.fi/en/courses/operate-safely-in-the-digital-world/" TargetMode="External"/><Relationship Id="rId1" Type="http://schemas.openxmlformats.org/officeDocument/2006/relationships/hyperlink" Target="https://www.eoppiva.fi/en/courses/digitally-secure-working-life/"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eoppiva.fi/en/courses/abc-of-data-protection-2-deeper-in-data-protection/" TargetMode="External"/><Relationship Id="rId2" Type="http://schemas.openxmlformats.org/officeDocument/2006/relationships/hyperlink" Target="https://www.eoppiva.fi/koulutukset/digital-security-for-elected-wellbeing-services-county-officials/" TargetMode="External"/><Relationship Id="rId1" Type="http://schemas.openxmlformats.org/officeDocument/2006/relationships/hyperlink" Target="https://www.eoppiva.fi/en/courses/digital-security-for-local-government-officials/" TargetMode="External"/><Relationship Id="rId4" Type="http://schemas.openxmlformats.org/officeDocument/2006/relationships/hyperlink" Target="https://www.eoppiva.fi/en/courses/security-classified-documents/"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eoppiva.fi/koulutukset/organising-digital-security-through-architecture/" TargetMode="External"/><Relationship Id="rId2" Type="http://schemas.openxmlformats.org/officeDocument/2006/relationships/hyperlink" Target="https://www.eoppiva.fi/koulutukset/risk-management-in-the-digital-world/" TargetMode="External"/><Relationship Id="rId1" Type="http://schemas.openxmlformats.org/officeDocument/2006/relationships/hyperlink" Target="https://www.eoppiva.fi/koulutukset/securing-digital-operations-during-incidents/" TargetMode="External"/><Relationship Id="rId4" Type="http://schemas.openxmlformats.org/officeDocument/2006/relationships/hyperlink" Target="https://www.eoppiva.fi/koulutukset/julkri-assess-and-develop-information-security/"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dvv.fi/en/digitally-secure-life"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oppiva.fi/koulutukset/abc-of-data-protection-for-public-administration-personnel-2020/" TargetMode="External"/><Relationship Id="rId2" Type="http://schemas.openxmlformats.org/officeDocument/2006/relationships/hyperlink" Target="https://www.eoppiva.fi/en/courses/operate-safely-in-the-digital-world/" TargetMode="External"/><Relationship Id="rId1" Type="http://schemas.openxmlformats.org/officeDocument/2006/relationships/hyperlink" Target="https://www.eoppiva.fi/en/courses/digitally-secure-working-life/"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eoppiva.fi/en/courses/abc-of-data-protection-2-deeper-in-data-protection/" TargetMode="External"/><Relationship Id="rId2" Type="http://schemas.openxmlformats.org/officeDocument/2006/relationships/hyperlink" Target="https://www.eoppiva.fi/koulutukset/digital-security-for-elected-wellbeing-services-county-officials/" TargetMode="External"/><Relationship Id="rId1" Type="http://schemas.openxmlformats.org/officeDocument/2006/relationships/hyperlink" Target="https://www.eoppiva.fi/en/courses/digital-security-for-local-government-officials/" TargetMode="External"/><Relationship Id="rId4" Type="http://schemas.openxmlformats.org/officeDocument/2006/relationships/hyperlink" Target="https://www.eoppiva.fi/en/courses/security-classified-documents/"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eoppiva.fi/koulutukset/organising-digital-security-through-architecture/" TargetMode="External"/><Relationship Id="rId2" Type="http://schemas.openxmlformats.org/officeDocument/2006/relationships/hyperlink" Target="https://www.eoppiva.fi/koulutukset/risk-management-in-the-digital-world/" TargetMode="External"/><Relationship Id="rId1" Type="http://schemas.openxmlformats.org/officeDocument/2006/relationships/hyperlink" Target="https://www.eoppiva.fi/koulutukset/securing-digital-operations-during-incidents/" TargetMode="External"/><Relationship Id="rId4" Type="http://schemas.openxmlformats.org/officeDocument/2006/relationships/hyperlink" Target="https://www.eoppiva.fi/koulutukset/julkri-assess-and-develop-information-security/"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BC7D5-A487-4502-AA0C-7765A860B09F}"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94DDB5CD-507E-48E2-A301-0216F66E9EA5}">
      <dgm:prSet/>
      <dgm:spPr>
        <a:solidFill>
          <a:schemeClr val="accent1"/>
        </a:solidFill>
      </dgm:spPr>
      <dgm:t>
        <a:bodyPr/>
        <a:lstStyle/>
        <a:p>
          <a:r>
            <a:rPr lang="en-GB">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https://dvv.fi/en/digitally-secure-life</a:t>
          </a:r>
        </a:p>
      </dgm:t>
    </dgm:pt>
    <dgm:pt modelId="{90DEC77C-D530-481F-853D-46E8D7E12260}" type="parTrans" cxnId="{2BEAF389-0CE5-4E17-9263-3371ADE0D845}">
      <dgm:prSet/>
      <dgm:spPr/>
      <dgm:t>
        <a:bodyPr/>
        <a:lstStyle/>
        <a:p>
          <a:endParaRPr lang="en-US"/>
        </a:p>
      </dgm:t>
    </dgm:pt>
    <dgm:pt modelId="{1DE25284-9C31-4C73-B50C-8AACA3DC7FE7}" type="sibTrans" cxnId="{2BEAF389-0CE5-4E17-9263-3371ADE0D845}">
      <dgm:prSet/>
      <dgm:spPr/>
      <dgm:t>
        <a:bodyPr/>
        <a:lstStyle/>
        <a:p>
          <a:endParaRPr lang="en-US"/>
        </a:p>
      </dgm:t>
    </dgm:pt>
    <dgm:pt modelId="{C7E2378B-959E-4769-B3EA-27252B4D8700}">
      <dgm:prSet/>
      <dgm:spPr>
        <a:solidFill>
          <a:schemeClr val="accent1"/>
        </a:solidFill>
      </dgm:spPr>
      <dgm:t>
        <a:bodyPr/>
        <a:lstStyle/>
        <a:p>
          <a:r>
            <a:rPr lang="en-GB"/>
            <a:t>All Digitally Secure Life content in one place</a:t>
          </a:r>
        </a:p>
      </dgm:t>
    </dgm:pt>
    <dgm:pt modelId="{BDF97D11-F7F2-4BD2-9115-96CA16BEE26C}" type="parTrans" cxnId="{7EC9AA6A-2071-4196-A26F-66BFCB1C66B5}">
      <dgm:prSet/>
      <dgm:spPr/>
      <dgm:t>
        <a:bodyPr/>
        <a:lstStyle/>
        <a:p>
          <a:endParaRPr lang="en-US"/>
        </a:p>
      </dgm:t>
    </dgm:pt>
    <dgm:pt modelId="{891FA9BD-30A4-46E8-A196-AAF61A08C95A}" type="sibTrans" cxnId="{7EC9AA6A-2071-4196-A26F-66BFCB1C66B5}">
      <dgm:prSet/>
      <dgm:spPr/>
      <dgm:t>
        <a:bodyPr/>
        <a:lstStyle/>
        <a:p>
          <a:endParaRPr lang="en-US"/>
        </a:p>
      </dgm:t>
    </dgm:pt>
    <dgm:pt modelId="{F53020F9-FE86-4E8F-9F71-E608B99EA3FD}">
      <dgm:prSet/>
      <dgm:spPr>
        <a:solidFill>
          <a:schemeClr val="accent1"/>
        </a:solidFill>
      </dgm:spPr>
      <dgm:t>
        <a:bodyPr/>
        <a:lstStyle/>
        <a:p>
          <a:r>
            <a:rPr lang="en-GB"/>
            <a:t>Order Digitally Secure Life stickers for your organisation</a:t>
          </a:r>
        </a:p>
      </dgm:t>
    </dgm:pt>
    <dgm:pt modelId="{7CCA9A6A-9C81-4127-8B53-D22CF4C516BE}" type="parTrans" cxnId="{45EB5958-95B5-44F4-9EF0-4DF2088666E6}">
      <dgm:prSet/>
      <dgm:spPr/>
      <dgm:t>
        <a:bodyPr/>
        <a:lstStyle/>
        <a:p>
          <a:endParaRPr lang="en-US"/>
        </a:p>
      </dgm:t>
    </dgm:pt>
    <dgm:pt modelId="{C9889058-BADE-4751-8417-BFCDD167678F}" type="sibTrans" cxnId="{45EB5958-95B5-44F4-9EF0-4DF2088666E6}">
      <dgm:prSet/>
      <dgm:spPr/>
      <dgm:t>
        <a:bodyPr/>
        <a:lstStyle/>
        <a:p>
          <a:endParaRPr lang="en-US"/>
        </a:p>
      </dgm:t>
    </dgm:pt>
    <dgm:pt modelId="{3882598F-04E8-4734-8BFD-50A8F7ADB533}">
      <dgm:prSet/>
      <dgm:spPr>
        <a:solidFill>
          <a:schemeClr val="accent1"/>
        </a:solidFill>
      </dgm:spPr>
      <dgm:t>
        <a:bodyPr/>
        <a:lstStyle/>
        <a:p>
          <a:r>
            <a:rPr lang="en-GB"/>
            <a:t>Download Digitally Secure Life posters for your organisation (Passwords and scam messages)</a:t>
          </a:r>
        </a:p>
      </dgm:t>
    </dgm:pt>
    <dgm:pt modelId="{D857BBC5-BCCE-4840-88CA-7A99815E66D0}" type="parTrans" cxnId="{C4D91C61-F2AC-4151-AB78-6E351B82C70A}">
      <dgm:prSet/>
      <dgm:spPr/>
      <dgm:t>
        <a:bodyPr/>
        <a:lstStyle/>
        <a:p>
          <a:endParaRPr lang="en-US"/>
        </a:p>
      </dgm:t>
    </dgm:pt>
    <dgm:pt modelId="{9F6E2B0E-C396-49D6-9469-064A4B7356DC}" type="sibTrans" cxnId="{C4D91C61-F2AC-4151-AB78-6E351B82C70A}">
      <dgm:prSet/>
      <dgm:spPr/>
      <dgm:t>
        <a:bodyPr/>
        <a:lstStyle/>
        <a:p>
          <a:endParaRPr lang="en-US"/>
        </a:p>
      </dgm:t>
    </dgm:pt>
    <dgm:pt modelId="{361AFD74-D321-4B6C-B8F3-4CD9A96DFF28}">
      <dgm:prSet/>
      <dgm:spPr>
        <a:solidFill>
          <a:schemeClr val="accent1"/>
        </a:solidFill>
      </dgm:spPr>
      <dgm:t>
        <a:bodyPr/>
        <a:lstStyle/>
        <a:p>
          <a:r>
            <a:rPr lang="en-GB"/>
            <a:t>The website is available in Finnish, Swedish and English</a:t>
          </a:r>
        </a:p>
      </dgm:t>
    </dgm:pt>
    <dgm:pt modelId="{DB536BA0-0C54-47D4-AAA9-106FCE5E532F}" type="parTrans" cxnId="{46466345-267F-4C60-9C84-84476FB3CCBE}">
      <dgm:prSet/>
      <dgm:spPr/>
      <dgm:t>
        <a:bodyPr/>
        <a:lstStyle/>
        <a:p>
          <a:endParaRPr lang="en-US"/>
        </a:p>
      </dgm:t>
    </dgm:pt>
    <dgm:pt modelId="{8497697E-B23A-4D1C-93FB-FFDC28AC59F3}" type="sibTrans" cxnId="{46466345-267F-4C60-9C84-84476FB3CCBE}">
      <dgm:prSet/>
      <dgm:spPr/>
      <dgm:t>
        <a:bodyPr/>
        <a:lstStyle/>
        <a:p>
          <a:endParaRPr lang="en-US"/>
        </a:p>
      </dgm:t>
    </dgm:pt>
    <dgm:pt modelId="{51933F63-C3ED-4F86-B0FC-42E09E8D1BFA}" type="pres">
      <dgm:prSet presAssocID="{C83BC7D5-A487-4502-AA0C-7765A860B09F}" presName="outerComposite" presStyleCnt="0">
        <dgm:presLayoutVars>
          <dgm:chMax val="5"/>
          <dgm:dir/>
          <dgm:resizeHandles val="exact"/>
        </dgm:presLayoutVars>
      </dgm:prSet>
      <dgm:spPr/>
    </dgm:pt>
    <dgm:pt modelId="{6FEEF522-DCFA-400C-9905-611F718D9FEA}" type="pres">
      <dgm:prSet presAssocID="{C83BC7D5-A487-4502-AA0C-7765A860B09F}" presName="dummyMaxCanvas" presStyleCnt="0">
        <dgm:presLayoutVars/>
      </dgm:prSet>
      <dgm:spPr/>
    </dgm:pt>
    <dgm:pt modelId="{81148B02-9FAF-4F23-A024-2D5749580AC8}" type="pres">
      <dgm:prSet presAssocID="{C83BC7D5-A487-4502-AA0C-7765A860B09F}" presName="FiveNodes_1" presStyleLbl="node1" presStyleIdx="0" presStyleCnt="5">
        <dgm:presLayoutVars>
          <dgm:bulletEnabled val="1"/>
        </dgm:presLayoutVars>
      </dgm:prSet>
      <dgm:spPr/>
    </dgm:pt>
    <dgm:pt modelId="{99A653C2-2956-4A49-8583-F092F04F9FD3}" type="pres">
      <dgm:prSet presAssocID="{C83BC7D5-A487-4502-AA0C-7765A860B09F}" presName="FiveNodes_2" presStyleLbl="node1" presStyleIdx="1" presStyleCnt="5">
        <dgm:presLayoutVars>
          <dgm:bulletEnabled val="1"/>
        </dgm:presLayoutVars>
      </dgm:prSet>
      <dgm:spPr/>
    </dgm:pt>
    <dgm:pt modelId="{67F556CE-73C5-43E0-8270-2D31533DF214}" type="pres">
      <dgm:prSet presAssocID="{C83BC7D5-A487-4502-AA0C-7765A860B09F}" presName="FiveNodes_3" presStyleLbl="node1" presStyleIdx="2" presStyleCnt="5">
        <dgm:presLayoutVars>
          <dgm:bulletEnabled val="1"/>
        </dgm:presLayoutVars>
      </dgm:prSet>
      <dgm:spPr/>
    </dgm:pt>
    <dgm:pt modelId="{A46D297D-68B9-4024-BD3D-F6F56C661DED}" type="pres">
      <dgm:prSet presAssocID="{C83BC7D5-A487-4502-AA0C-7765A860B09F}" presName="FiveNodes_4" presStyleLbl="node1" presStyleIdx="3" presStyleCnt="5">
        <dgm:presLayoutVars>
          <dgm:bulletEnabled val="1"/>
        </dgm:presLayoutVars>
      </dgm:prSet>
      <dgm:spPr/>
    </dgm:pt>
    <dgm:pt modelId="{DF185EF2-E9D8-4657-9714-A0142EC6872B}" type="pres">
      <dgm:prSet presAssocID="{C83BC7D5-A487-4502-AA0C-7765A860B09F}" presName="FiveNodes_5" presStyleLbl="node1" presStyleIdx="4" presStyleCnt="5">
        <dgm:presLayoutVars>
          <dgm:bulletEnabled val="1"/>
        </dgm:presLayoutVars>
      </dgm:prSet>
      <dgm:spPr/>
    </dgm:pt>
    <dgm:pt modelId="{5D0BD85C-10E5-414F-805D-531B24C16B1B}" type="pres">
      <dgm:prSet presAssocID="{C83BC7D5-A487-4502-AA0C-7765A860B09F}" presName="FiveConn_1-2" presStyleLbl="fgAccFollowNode1" presStyleIdx="0" presStyleCnt="4">
        <dgm:presLayoutVars>
          <dgm:bulletEnabled val="1"/>
        </dgm:presLayoutVars>
      </dgm:prSet>
      <dgm:spPr/>
    </dgm:pt>
    <dgm:pt modelId="{064050DA-4504-4419-ACC1-BF8B63D97FF6}" type="pres">
      <dgm:prSet presAssocID="{C83BC7D5-A487-4502-AA0C-7765A860B09F}" presName="FiveConn_2-3" presStyleLbl="fgAccFollowNode1" presStyleIdx="1" presStyleCnt="4">
        <dgm:presLayoutVars>
          <dgm:bulletEnabled val="1"/>
        </dgm:presLayoutVars>
      </dgm:prSet>
      <dgm:spPr/>
    </dgm:pt>
    <dgm:pt modelId="{319FA275-CB2E-4847-8BA6-C527CD47A63B}" type="pres">
      <dgm:prSet presAssocID="{C83BC7D5-A487-4502-AA0C-7765A860B09F}" presName="FiveConn_3-4" presStyleLbl="fgAccFollowNode1" presStyleIdx="2" presStyleCnt="4">
        <dgm:presLayoutVars>
          <dgm:bulletEnabled val="1"/>
        </dgm:presLayoutVars>
      </dgm:prSet>
      <dgm:spPr/>
    </dgm:pt>
    <dgm:pt modelId="{434D2B7F-BFDF-4EF3-89B1-5C6E3E0D46B8}" type="pres">
      <dgm:prSet presAssocID="{C83BC7D5-A487-4502-AA0C-7765A860B09F}" presName="FiveConn_4-5" presStyleLbl="fgAccFollowNode1" presStyleIdx="3" presStyleCnt="4">
        <dgm:presLayoutVars>
          <dgm:bulletEnabled val="1"/>
        </dgm:presLayoutVars>
      </dgm:prSet>
      <dgm:spPr/>
    </dgm:pt>
    <dgm:pt modelId="{187265FE-0D90-4566-98EB-457B987AA779}" type="pres">
      <dgm:prSet presAssocID="{C83BC7D5-A487-4502-AA0C-7765A860B09F}" presName="FiveNodes_1_text" presStyleLbl="node1" presStyleIdx="4" presStyleCnt="5">
        <dgm:presLayoutVars>
          <dgm:bulletEnabled val="1"/>
        </dgm:presLayoutVars>
      </dgm:prSet>
      <dgm:spPr/>
    </dgm:pt>
    <dgm:pt modelId="{FBBFA8FC-A7F4-4C11-A6D4-0121DFF08C77}" type="pres">
      <dgm:prSet presAssocID="{C83BC7D5-A487-4502-AA0C-7765A860B09F}" presName="FiveNodes_2_text" presStyleLbl="node1" presStyleIdx="4" presStyleCnt="5">
        <dgm:presLayoutVars>
          <dgm:bulletEnabled val="1"/>
        </dgm:presLayoutVars>
      </dgm:prSet>
      <dgm:spPr/>
    </dgm:pt>
    <dgm:pt modelId="{C1B7EFCA-DD39-4688-8DAC-4B1CC2A5E4B6}" type="pres">
      <dgm:prSet presAssocID="{C83BC7D5-A487-4502-AA0C-7765A860B09F}" presName="FiveNodes_3_text" presStyleLbl="node1" presStyleIdx="4" presStyleCnt="5">
        <dgm:presLayoutVars>
          <dgm:bulletEnabled val="1"/>
        </dgm:presLayoutVars>
      </dgm:prSet>
      <dgm:spPr/>
    </dgm:pt>
    <dgm:pt modelId="{65919498-00C0-48C4-A341-F8B515FE1768}" type="pres">
      <dgm:prSet presAssocID="{C83BC7D5-A487-4502-AA0C-7765A860B09F}" presName="FiveNodes_4_text" presStyleLbl="node1" presStyleIdx="4" presStyleCnt="5">
        <dgm:presLayoutVars>
          <dgm:bulletEnabled val="1"/>
        </dgm:presLayoutVars>
      </dgm:prSet>
      <dgm:spPr/>
    </dgm:pt>
    <dgm:pt modelId="{1FD4C241-17B9-4F7C-8377-F75C4940E7B0}" type="pres">
      <dgm:prSet presAssocID="{C83BC7D5-A487-4502-AA0C-7765A860B09F}" presName="FiveNodes_5_text" presStyleLbl="node1" presStyleIdx="4" presStyleCnt="5">
        <dgm:presLayoutVars>
          <dgm:bulletEnabled val="1"/>
        </dgm:presLayoutVars>
      </dgm:prSet>
      <dgm:spPr/>
    </dgm:pt>
  </dgm:ptLst>
  <dgm:cxnLst>
    <dgm:cxn modelId="{FC2F6B07-B84E-4AF1-9FB0-48CAD87A1DE3}" type="presOf" srcId="{F53020F9-FE86-4E8F-9F71-E608B99EA3FD}" destId="{C1B7EFCA-DD39-4688-8DAC-4B1CC2A5E4B6}" srcOrd="1" destOrd="0" presId="urn:microsoft.com/office/officeart/2005/8/layout/vProcess5"/>
    <dgm:cxn modelId="{E983B908-09CA-4546-B821-6B7CFDB3D199}" type="presOf" srcId="{94DDB5CD-507E-48E2-A301-0216F66E9EA5}" destId="{81148B02-9FAF-4F23-A024-2D5749580AC8}" srcOrd="0" destOrd="0" presId="urn:microsoft.com/office/officeart/2005/8/layout/vProcess5"/>
    <dgm:cxn modelId="{EBC4DC0C-51B3-4D21-BD0C-249F79B475AC}" type="presOf" srcId="{C83BC7D5-A487-4502-AA0C-7765A860B09F}" destId="{51933F63-C3ED-4F86-B0FC-42E09E8D1BFA}" srcOrd="0" destOrd="0" presId="urn:microsoft.com/office/officeart/2005/8/layout/vProcess5"/>
    <dgm:cxn modelId="{5B4E5025-F234-48E6-B589-1583C4696D30}" type="presOf" srcId="{1DE25284-9C31-4C73-B50C-8AACA3DC7FE7}" destId="{5D0BD85C-10E5-414F-805D-531B24C16B1B}" srcOrd="0" destOrd="0" presId="urn:microsoft.com/office/officeart/2005/8/layout/vProcess5"/>
    <dgm:cxn modelId="{CE88A838-45E9-477E-A72A-C3C8FF7FA467}" type="presOf" srcId="{361AFD74-D321-4B6C-B8F3-4CD9A96DFF28}" destId="{1FD4C241-17B9-4F7C-8377-F75C4940E7B0}" srcOrd="1" destOrd="0" presId="urn:microsoft.com/office/officeart/2005/8/layout/vProcess5"/>
    <dgm:cxn modelId="{C4D91C61-F2AC-4151-AB78-6E351B82C70A}" srcId="{C83BC7D5-A487-4502-AA0C-7765A860B09F}" destId="{3882598F-04E8-4734-8BFD-50A8F7ADB533}" srcOrd="3" destOrd="0" parTransId="{D857BBC5-BCCE-4840-88CA-7A99815E66D0}" sibTransId="{9F6E2B0E-C396-49D6-9469-064A4B7356DC}"/>
    <dgm:cxn modelId="{46466345-267F-4C60-9C84-84476FB3CCBE}" srcId="{C83BC7D5-A487-4502-AA0C-7765A860B09F}" destId="{361AFD74-D321-4B6C-B8F3-4CD9A96DFF28}" srcOrd="4" destOrd="0" parTransId="{DB536BA0-0C54-47D4-AAA9-106FCE5E532F}" sibTransId="{8497697E-B23A-4D1C-93FB-FFDC28AC59F3}"/>
    <dgm:cxn modelId="{FBE1DD45-3CA8-4123-B516-8508C3E76C01}" type="presOf" srcId="{C9889058-BADE-4751-8417-BFCDD167678F}" destId="{319FA275-CB2E-4847-8BA6-C527CD47A63B}" srcOrd="0" destOrd="0" presId="urn:microsoft.com/office/officeart/2005/8/layout/vProcess5"/>
    <dgm:cxn modelId="{7EC9AA6A-2071-4196-A26F-66BFCB1C66B5}" srcId="{C83BC7D5-A487-4502-AA0C-7765A860B09F}" destId="{C7E2378B-959E-4769-B3EA-27252B4D8700}" srcOrd="1" destOrd="0" parTransId="{BDF97D11-F7F2-4BD2-9115-96CA16BEE26C}" sibTransId="{891FA9BD-30A4-46E8-A196-AAF61A08C95A}"/>
    <dgm:cxn modelId="{A995E272-284C-4687-A044-9039D8278F23}" type="presOf" srcId="{94DDB5CD-507E-48E2-A301-0216F66E9EA5}" destId="{187265FE-0D90-4566-98EB-457B987AA779}" srcOrd="1" destOrd="0" presId="urn:microsoft.com/office/officeart/2005/8/layout/vProcess5"/>
    <dgm:cxn modelId="{45EB5958-95B5-44F4-9EF0-4DF2088666E6}" srcId="{C83BC7D5-A487-4502-AA0C-7765A860B09F}" destId="{F53020F9-FE86-4E8F-9F71-E608B99EA3FD}" srcOrd="2" destOrd="0" parTransId="{7CCA9A6A-9C81-4127-8B53-D22CF4C516BE}" sibTransId="{C9889058-BADE-4751-8417-BFCDD167678F}"/>
    <dgm:cxn modelId="{772E297B-0439-4CA2-AFAD-DE5081F85F7B}" type="presOf" srcId="{F53020F9-FE86-4E8F-9F71-E608B99EA3FD}" destId="{67F556CE-73C5-43E0-8270-2D31533DF214}" srcOrd="0" destOrd="0" presId="urn:microsoft.com/office/officeart/2005/8/layout/vProcess5"/>
    <dgm:cxn modelId="{19CFD87B-ADF1-4F0A-90FD-B21D9F43C03B}" type="presOf" srcId="{361AFD74-D321-4B6C-B8F3-4CD9A96DFF28}" destId="{DF185EF2-E9D8-4657-9714-A0142EC6872B}" srcOrd="0" destOrd="0" presId="urn:microsoft.com/office/officeart/2005/8/layout/vProcess5"/>
    <dgm:cxn modelId="{2BEAF389-0CE5-4E17-9263-3371ADE0D845}" srcId="{C83BC7D5-A487-4502-AA0C-7765A860B09F}" destId="{94DDB5CD-507E-48E2-A301-0216F66E9EA5}" srcOrd="0" destOrd="0" parTransId="{90DEC77C-D530-481F-853D-46E8D7E12260}" sibTransId="{1DE25284-9C31-4C73-B50C-8AACA3DC7FE7}"/>
    <dgm:cxn modelId="{E708FD9D-CF89-4326-827E-3BC86099B348}" type="presOf" srcId="{9F6E2B0E-C396-49D6-9469-064A4B7356DC}" destId="{434D2B7F-BFDF-4EF3-89B1-5C6E3E0D46B8}" srcOrd="0" destOrd="0" presId="urn:microsoft.com/office/officeart/2005/8/layout/vProcess5"/>
    <dgm:cxn modelId="{FA29BDB5-4C34-46DE-9324-CCEE5B29D05F}" type="presOf" srcId="{C7E2378B-959E-4769-B3EA-27252B4D8700}" destId="{99A653C2-2956-4A49-8583-F092F04F9FD3}" srcOrd="0" destOrd="0" presId="urn:microsoft.com/office/officeart/2005/8/layout/vProcess5"/>
    <dgm:cxn modelId="{55D000CE-1F7E-484A-B353-F572C89B061C}" type="presOf" srcId="{3882598F-04E8-4734-8BFD-50A8F7ADB533}" destId="{65919498-00C0-48C4-A341-F8B515FE1768}" srcOrd="1" destOrd="0" presId="urn:microsoft.com/office/officeart/2005/8/layout/vProcess5"/>
    <dgm:cxn modelId="{ADBF24D4-D15B-42AF-B10A-9DB55E285C9B}" type="presOf" srcId="{3882598F-04E8-4734-8BFD-50A8F7ADB533}" destId="{A46D297D-68B9-4024-BD3D-F6F56C661DED}" srcOrd="0" destOrd="0" presId="urn:microsoft.com/office/officeart/2005/8/layout/vProcess5"/>
    <dgm:cxn modelId="{8073D4E8-5616-4549-BB3D-66443F430865}" type="presOf" srcId="{C7E2378B-959E-4769-B3EA-27252B4D8700}" destId="{FBBFA8FC-A7F4-4C11-A6D4-0121DFF08C77}" srcOrd="1" destOrd="0" presId="urn:microsoft.com/office/officeart/2005/8/layout/vProcess5"/>
    <dgm:cxn modelId="{C06181FB-7391-4843-87CB-50215910AE8B}" type="presOf" srcId="{891FA9BD-30A4-46E8-A196-AAF61A08C95A}" destId="{064050DA-4504-4419-ACC1-BF8B63D97FF6}" srcOrd="0" destOrd="0" presId="urn:microsoft.com/office/officeart/2005/8/layout/vProcess5"/>
    <dgm:cxn modelId="{11E5E661-A7CC-4705-AA6B-372AB46D0575}" type="presParOf" srcId="{51933F63-C3ED-4F86-B0FC-42E09E8D1BFA}" destId="{6FEEF522-DCFA-400C-9905-611F718D9FEA}" srcOrd="0" destOrd="0" presId="urn:microsoft.com/office/officeart/2005/8/layout/vProcess5"/>
    <dgm:cxn modelId="{DB1D5A8A-A295-4021-97A8-AF8E595B0BDB}" type="presParOf" srcId="{51933F63-C3ED-4F86-B0FC-42E09E8D1BFA}" destId="{81148B02-9FAF-4F23-A024-2D5749580AC8}" srcOrd="1" destOrd="0" presId="urn:microsoft.com/office/officeart/2005/8/layout/vProcess5"/>
    <dgm:cxn modelId="{DFFB1558-D537-4955-BCDA-DF45FB68BB52}" type="presParOf" srcId="{51933F63-C3ED-4F86-B0FC-42E09E8D1BFA}" destId="{99A653C2-2956-4A49-8583-F092F04F9FD3}" srcOrd="2" destOrd="0" presId="urn:microsoft.com/office/officeart/2005/8/layout/vProcess5"/>
    <dgm:cxn modelId="{C5E537AE-00C0-45F2-88A2-220482BCC34F}" type="presParOf" srcId="{51933F63-C3ED-4F86-B0FC-42E09E8D1BFA}" destId="{67F556CE-73C5-43E0-8270-2D31533DF214}" srcOrd="3" destOrd="0" presId="urn:microsoft.com/office/officeart/2005/8/layout/vProcess5"/>
    <dgm:cxn modelId="{62CC18D7-126D-47D7-AB89-8B542D372368}" type="presParOf" srcId="{51933F63-C3ED-4F86-B0FC-42E09E8D1BFA}" destId="{A46D297D-68B9-4024-BD3D-F6F56C661DED}" srcOrd="4" destOrd="0" presId="urn:microsoft.com/office/officeart/2005/8/layout/vProcess5"/>
    <dgm:cxn modelId="{E8554480-1002-409A-AD06-6F0EA9DD13A9}" type="presParOf" srcId="{51933F63-C3ED-4F86-B0FC-42E09E8D1BFA}" destId="{DF185EF2-E9D8-4657-9714-A0142EC6872B}" srcOrd="5" destOrd="0" presId="urn:microsoft.com/office/officeart/2005/8/layout/vProcess5"/>
    <dgm:cxn modelId="{4B3119B2-6436-41DB-9185-5E0D63C1482B}" type="presParOf" srcId="{51933F63-C3ED-4F86-B0FC-42E09E8D1BFA}" destId="{5D0BD85C-10E5-414F-805D-531B24C16B1B}" srcOrd="6" destOrd="0" presId="urn:microsoft.com/office/officeart/2005/8/layout/vProcess5"/>
    <dgm:cxn modelId="{C46FB190-08EA-4468-80DE-E0F2C2A0212F}" type="presParOf" srcId="{51933F63-C3ED-4F86-B0FC-42E09E8D1BFA}" destId="{064050DA-4504-4419-ACC1-BF8B63D97FF6}" srcOrd="7" destOrd="0" presId="urn:microsoft.com/office/officeart/2005/8/layout/vProcess5"/>
    <dgm:cxn modelId="{FC78B00C-8EA9-4525-AEAC-9F5BC967253F}" type="presParOf" srcId="{51933F63-C3ED-4F86-B0FC-42E09E8D1BFA}" destId="{319FA275-CB2E-4847-8BA6-C527CD47A63B}" srcOrd="8" destOrd="0" presId="urn:microsoft.com/office/officeart/2005/8/layout/vProcess5"/>
    <dgm:cxn modelId="{E2E4FDD4-13BE-4AB0-8F80-20708D7FCB90}" type="presParOf" srcId="{51933F63-C3ED-4F86-B0FC-42E09E8D1BFA}" destId="{434D2B7F-BFDF-4EF3-89B1-5C6E3E0D46B8}" srcOrd="9" destOrd="0" presId="urn:microsoft.com/office/officeart/2005/8/layout/vProcess5"/>
    <dgm:cxn modelId="{FAA1A74D-BB64-4798-A4A1-19AB30926C44}" type="presParOf" srcId="{51933F63-C3ED-4F86-B0FC-42E09E8D1BFA}" destId="{187265FE-0D90-4566-98EB-457B987AA779}" srcOrd="10" destOrd="0" presId="urn:microsoft.com/office/officeart/2005/8/layout/vProcess5"/>
    <dgm:cxn modelId="{0B99ACEF-3786-474D-8113-5F3206747B7E}" type="presParOf" srcId="{51933F63-C3ED-4F86-B0FC-42E09E8D1BFA}" destId="{FBBFA8FC-A7F4-4C11-A6D4-0121DFF08C77}" srcOrd="11" destOrd="0" presId="urn:microsoft.com/office/officeart/2005/8/layout/vProcess5"/>
    <dgm:cxn modelId="{8CBCF19E-AB22-431D-8976-E30B91FC2334}" type="presParOf" srcId="{51933F63-C3ED-4F86-B0FC-42E09E8D1BFA}" destId="{C1B7EFCA-DD39-4688-8DAC-4B1CC2A5E4B6}" srcOrd="12" destOrd="0" presId="urn:microsoft.com/office/officeart/2005/8/layout/vProcess5"/>
    <dgm:cxn modelId="{AFA34B38-4037-485A-AD12-189FC78685DA}" type="presParOf" srcId="{51933F63-C3ED-4F86-B0FC-42E09E8D1BFA}" destId="{65919498-00C0-48C4-A341-F8B515FE1768}" srcOrd="13" destOrd="0" presId="urn:microsoft.com/office/officeart/2005/8/layout/vProcess5"/>
    <dgm:cxn modelId="{3752F7F5-BBD2-4E18-8256-633F1D46D219}" type="presParOf" srcId="{51933F63-C3ED-4F86-B0FC-42E09E8D1BFA}" destId="{1FD4C241-17B9-4F7C-8377-F75C4940E7B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83FEF-27B5-4439-9C65-54FB2F913B97}"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990E07F-DA2D-4034-8EDD-AC0627FF0CC1}">
      <dgm:prSet/>
      <dgm:spPr/>
      <dgm:t>
        <a:bodyPr/>
        <a:lstStyle/>
        <a:p>
          <a:r>
            <a:rPr lang="en-GB"/>
            <a:t>Digitally secure working life ( available in Finnish, Swedish and English)</a:t>
          </a:r>
        </a:p>
      </dgm:t>
    </dgm:pt>
    <dgm:pt modelId="{713235AD-AEC3-4736-9FFE-AD9C8A4271D8}" type="parTrans" cxnId="{CA9A4852-6737-4022-A901-48C02421B66A}">
      <dgm:prSet/>
      <dgm:spPr/>
      <dgm:t>
        <a:bodyPr/>
        <a:lstStyle/>
        <a:p>
          <a:endParaRPr lang="en-US"/>
        </a:p>
      </dgm:t>
    </dgm:pt>
    <dgm:pt modelId="{6B55FA76-5DB5-453D-969A-7E217AF68E81}" type="sibTrans" cxnId="{CA9A4852-6737-4022-A901-48C02421B66A}">
      <dgm:prSet/>
      <dgm:spPr/>
      <dgm:t>
        <a:bodyPr/>
        <a:lstStyle/>
        <a:p>
          <a:endParaRPr lang="en-US"/>
        </a:p>
      </dgm:t>
    </dgm:pt>
    <dgm:pt modelId="{C71E77B4-5A2D-4F67-8F7B-CFE3285F31A9}">
      <dgm:prSet/>
      <dgm:spPr/>
      <dgm:t>
        <a:bodyPr/>
        <a:lstStyle/>
        <a:p>
          <a:r>
            <a:rPr lang="en-GB">
              <a:hlinkClick xmlns:r="http://schemas.openxmlformats.org/officeDocument/2006/relationships" r:id="rId1"/>
            </a:rPr>
            <a:t>https://www.eoppiva.fi/en/courses/digitally-secure-working-life/</a:t>
          </a:r>
        </a:p>
      </dgm:t>
    </dgm:pt>
    <dgm:pt modelId="{E12681B5-66CD-4543-ACED-B30D9E389E72}" type="parTrans" cxnId="{2A8C05B0-6B6E-4F87-BC9F-10A0E5B4DB82}">
      <dgm:prSet/>
      <dgm:spPr/>
      <dgm:t>
        <a:bodyPr/>
        <a:lstStyle/>
        <a:p>
          <a:endParaRPr lang="en-US"/>
        </a:p>
      </dgm:t>
    </dgm:pt>
    <dgm:pt modelId="{F1002AA4-0318-4BCA-8437-997C47AE3567}" type="sibTrans" cxnId="{2A8C05B0-6B6E-4F87-BC9F-10A0E5B4DB82}">
      <dgm:prSet/>
      <dgm:spPr/>
      <dgm:t>
        <a:bodyPr/>
        <a:lstStyle/>
        <a:p>
          <a:endParaRPr lang="en-US"/>
        </a:p>
      </dgm:t>
    </dgm:pt>
    <dgm:pt modelId="{EB1C9A13-A2C9-447F-ADF7-87145A21AD51}">
      <dgm:prSet/>
      <dgm:spPr/>
      <dgm:t>
        <a:bodyPr/>
        <a:lstStyle/>
        <a:p>
          <a:r>
            <a:rPr lang="en-GB"/>
            <a:t>Operate safely in the digital world (available in Finnish, Swedish and English)</a:t>
          </a:r>
        </a:p>
      </dgm:t>
    </dgm:pt>
    <dgm:pt modelId="{3E772E11-5627-42F7-99BB-EF7605239282}" type="parTrans" cxnId="{2FEB1D82-0313-46CB-B6AC-21E755CA0860}">
      <dgm:prSet/>
      <dgm:spPr/>
      <dgm:t>
        <a:bodyPr/>
        <a:lstStyle/>
        <a:p>
          <a:endParaRPr lang="en-US"/>
        </a:p>
      </dgm:t>
    </dgm:pt>
    <dgm:pt modelId="{2E0ECBD9-90BE-4A8A-A11C-2389BBC57E09}" type="sibTrans" cxnId="{2FEB1D82-0313-46CB-B6AC-21E755CA0860}">
      <dgm:prSet/>
      <dgm:spPr/>
      <dgm:t>
        <a:bodyPr/>
        <a:lstStyle/>
        <a:p>
          <a:endParaRPr lang="en-US"/>
        </a:p>
      </dgm:t>
    </dgm:pt>
    <dgm:pt modelId="{C4156848-4485-4FDA-8887-68D20C4460B6}">
      <dgm:prSet/>
      <dgm:spPr/>
      <dgm:t>
        <a:bodyPr/>
        <a:lstStyle/>
        <a:p>
          <a:r>
            <a:rPr lang="en-GB">
              <a:hlinkClick xmlns:r="http://schemas.openxmlformats.org/officeDocument/2006/relationships" r:id="rId2"/>
            </a:rPr>
            <a:t>https://www.eoppiva.fi/en/courses/operate-safely-in-the-digital-world/</a:t>
          </a:r>
        </a:p>
      </dgm:t>
    </dgm:pt>
    <dgm:pt modelId="{7F979E49-3278-4E32-99EE-A7A1E5969305}" type="parTrans" cxnId="{046292A4-512B-485A-B4C5-E5F5F2DBA2CB}">
      <dgm:prSet/>
      <dgm:spPr/>
      <dgm:t>
        <a:bodyPr/>
        <a:lstStyle/>
        <a:p>
          <a:endParaRPr lang="en-US"/>
        </a:p>
      </dgm:t>
    </dgm:pt>
    <dgm:pt modelId="{7BDD6A70-C738-4CC4-BFC8-B35B5FD8B5C2}" type="sibTrans" cxnId="{046292A4-512B-485A-B4C5-E5F5F2DBA2CB}">
      <dgm:prSet/>
      <dgm:spPr/>
      <dgm:t>
        <a:bodyPr/>
        <a:lstStyle/>
        <a:p>
          <a:endParaRPr lang="en-US"/>
        </a:p>
      </dgm:t>
    </dgm:pt>
    <dgm:pt modelId="{FA2BF425-56D3-4EC2-8AB1-F7D117DF3DE0}">
      <dgm:prSet/>
      <dgm:spPr/>
      <dgm:t>
        <a:bodyPr/>
        <a:lstStyle/>
        <a:p>
          <a:r>
            <a:rPr lang="en-GB"/>
            <a:t>Data protection ABC + Data protection ABC 2020 (available in Finnish, Swedish and English)</a:t>
          </a:r>
        </a:p>
      </dgm:t>
    </dgm:pt>
    <dgm:pt modelId="{A73B50AD-44A3-43B7-8C5B-A4C90D417ADC}" type="parTrans" cxnId="{8E4E2458-40F9-415B-ACB8-AEC930EF6088}">
      <dgm:prSet/>
      <dgm:spPr/>
      <dgm:t>
        <a:bodyPr/>
        <a:lstStyle/>
        <a:p>
          <a:endParaRPr lang="en-US"/>
        </a:p>
      </dgm:t>
    </dgm:pt>
    <dgm:pt modelId="{FD6C36B2-C608-419B-BAF2-AE89CF378D8F}" type="sibTrans" cxnId="{8E4E2458-40F9-415B-ACB8-AEC930EF6088}">
      <dgm:prSet/>
      <dgm:spPr/>
      <dgm:t>
        <a:bodyPr/>
        <a:lstStyle/>
        <a:p>
          <a:endParaRPr lang="en-US"/>
        </a:p>
      </dgm:t>
    </dgm:pt>
    <dgm:pt modelId="{ED9AF658-9DFC-4916-8194-5A95703D401B}">
      <dgm:prSet/>
      <dgm:spPr/>
      <dgm:t>
        <a:bodyPr/>
        <a:lstStyle/>
        <a:p>
          <a:r>
            <a:rPr lang="en-GB">
              <a:hlinkClick xmlns:r="http://schemas.openxmlformats.org/officeDocument/2006/relationships" r:id="rId3"/>
            </a:rPr>
            <a:t>https://www.eoppiva.fi/koulutukset/abc-of-data-protection-for-public-administration-personnel-2020/</a:t>
          </a:r>
        </a:p>
      </dgm:t>
    </dgm:pt>
    <dgm:pt modelId="{81170813-26C1-4AD7-92AE-9ED0FA31313C}" type="parTrans" cxnId="{04B6D66F-0C54-4F24-B040-8D9642444E43}">
      <dgm:prSet/>
      <dgm:spPr/>
      <dgm:t>
        <a:bodyPr/>
        <a:lstStyle/>
        <a:p>
          <a:endParaRPr lang="en-US"/>
        </a:p>
      </dgm:t>
    </dgm:pt>
    <dgm:pt modelId="{44F355FC-6511-440D-9EA1-AD6DFECE1D3D}" type="sibTrans" cxnId="{04B6D66F-0C54-4F24-B040-8D9642444E43}">
      <dgm:prSet/>
      <dgm:spPr/>
      <dgm:t>
        <a:bodyPr/>
        <a:lstStyle/>
        <a:p>
          <a:endParaRPr lang="en-US"/>
        </a:p>
      </dgm:t>
    </dgm:pt>
    <dgm:pt modelId="{BEFED4B5-EBCB-402F-968A-9026BBF8806D}" type="pres">
      <dgm:prSet presAssocID="{EFC83FEF-27B5-4439-9C65-54FB2F913B97}" presName="Name0" presStyleCnt="0">
        <dgm:presLayoutVars>
          <dgm:dir/>
          <dgm:animLvl val="lvl"/>
          <dgm:resizeHandles val="exact"/>
        </dgm:presLayoutVars>
      </dgm:prSet>
      <dgm:spPr/>
    </dgm:pt>
    <dgm:pt modelId="{33DB487F-A932-407D-9B29-E9462CD5747B}" type="pres">
      <dgm:prSet presAssocID="{1990E07F-DA2D-4034-8EDD-AC0627FF0CC1}" presName="linNode" presStyleCnt="0"/>
      <dgm:spPr/>
    </dgm:pt>
    <dgm:pt modelId="{3B076C07-A0E6-480E-81C0-595A265C1160}" type="pres">
      <dgm:prSet presAssocID="{1990E07F-DA2D-4034-8EDD-AC0627FF0CC1}" presName="parentText" presStyleLbl="node1" presStyleIdx="0" presStyleCnt="3">
        <dgm:presLayoutVars>
          <dgm:chMax val="1"/>
          <dgm:bulletEnabled val="1"/>
        </dgm:presLayoutVars>
      </dgm:prSet>
      <dgm:spPr/>
    </dgm:pt>
    <dgm:pt modelId="{6F7D27AE-C70B-4997-A367-0877F053F136}" type="pres">
      <dgm:prSet presAssocID="{1990E07F-DA2D-4034-8EDD-AC0627FF0CC1}" presName="descendantText" presStyleLbl="alignAccFollowNode1" presStyleIdx="0" presStyleCnt="3">
        <dgm:presLayoutVars>
          <dgm:bulletEnabled val="1"/>
        </dgm:presLayoutVars>
      </dgm:prSet>
      <dgm:spPr/>
    </dgm:pt>
    <dgm:pt modelId="{D6A31CC5-7EA1-423C-8ED8-4939A6CB8238}" type="pres">
      <dgm:prSet presAssocID="{6B55FA76-5DB5-453D-969A-7E217AF68E81}" presName="sp" presStyleCnt="0"/>
      <dgm:spPr/>
    </dgm:pt>
    <dgm:pt modelId="{DB584F0F-10C8-4415-B05A-025280F1004A}" type="pres">
      <dgm:prSet presAssocID="{EB1C9A13-A2C9-447F-ADF7-87145A21AD51}" presName="linNode" presStyleCnt="0"/>
      <dgm:spPr/>
    </dgm:pt>
    <dgm:pt modelId="{98436E22-A61D-4B25-B25B-E5E9AE2B254B}" type="pres">
      <dgm:prSet presAssocID="{EB1C9A13-A2C9-447F-ADF7-87145A21AD51}" presName="parentText" presStyleLbl="node1" presStyleIdx="1" presStyleCnt="3">
        <dgm:presLayoutVars>
          <dgm:chMax val="1"/>
          <dgm:bulletEnabled val="1"/>
        </dgm:presLayoutVars>
      </dgm:prSet>
      <dgm:spPr/>
    </dgm:pt>
    <dgm:pt modelId="{E9C59611-0459-49B1-B962-16AE03518964}" type="pres">
      <dgm:prSet presAssocID="{EB1C9A13-A2C9-447F-ADF7-87145A21AD51}" presName="descendantText" presStyleLbl="alignAccFollowNode1" presStyleIdx="1" presStyleCnt="3">
        <dgm:presLayoutVars>
          <dgm:bulletEnabled val="1"/>
        </dgm:presLayoutVars>
      </dgm:prSet>
      <dgm:spPr/>
    </dgm:pt>
    <dgm:pt modelId="{EDF3A8D9-E70C-4352-BAC5-7A4C5FFB20EF}" type="pres">
      <dgm:prSet presAssocID="{2E0ECBD9-90BE-4A8A-A11C-2389BBC57E09}" presName="sp" presStyleCnt="0"/>
      <dgm:spPr/>
    </dgm:pt>
    <dgm:pt modelId="{7D389DC8-9EBA-4D36-A307-42C4EE46592C}" type="pres">
      <dgm:prSet presAssocID="{FA2BF425-56D3-4EC2-8AB1-F7D117DF3DE0}" presName="linNode" presStyleCnt="0"/>
      <dgm:spPr/>
    </dgm:pt>
    <dgm:pt modelId="{01C0C26B-7ACA-425D-940D-2E1A387CAD3B}" type="pres">
      <dgm:prSet presAssocID="{FA2BF425-56D3-4EC2-8AB1-F7D117DF3DE0}" presName="parentText" presStyleLbl="node1" presStyleIdx="2" presStyleCnt="3">
        <dgm:presLayoutVars>
          <dgm:chMax val="1"/>
          <dgm:bulletEnabled val="1"/>
        </dgm:presLayoutVars>
      </dgm:prSet>
      <dgm:spPr/>
    </dgm:pt>
    <dgm:pt modelId="{9CA87475-CCA6-4577-993A-1691E83F4953}" type="pres">
      <dgm:prSet presAssocID="{FA2BF425-56D3-4EC2-8AB1-F7D117DF3DE0}" presName="descendantText" presStyleLbl="alignAccFollowNode1" presStyleIdx="2" presStyleCnt="3">
        <dgm:presLayoutVars>
          <dgm:bulletEnabled val="1"/>
        </dgm:presLayoutVars>
      </dgm:prSet>
      <dgm:spPr/>
    </dgm:pt>
  </dgm:ptLst>
  <dgm:cxnLst>
    <dgm:cxn modelId="{712E831C-17D3-49A4-8627-20CC570A188E}" type="presOf" srcId="{C71E77B4-5A2D-4F67-8F7B-CFE3285F31A9}" destId="{6F7D27AE-C70B-4997-A367-0877F053F136}" srcOrd="0" destOrd="0" presId="urn:microsoft.com/office/officeart/2005/8/layout/vList5"/>
    <dgm:cxn modelId="{7A9E2F21-0861-4DD1-A72E-1AF3F2307B31}" type="presOf" srcId="{ED9AF658-9DFC-4916-8194-5A95703D401B}" destId="{9CA87475-CCA6-4577-993A-1691E83F4953}" srcOrd="0" destOrd="0" presId="urn:microsoft.com/office/officeart/2005/8/layout/vList5"/>
    <dgm:cxn modelId="{A6AABC4A-2BD3-49DC-95D3-1EDEB753A3AB}" type="presOf" srcId="{1990E07F-DA2D-4034-8EDD-AC0627FF0CC1}" destId="{3B076C07-A0E6-480E-81C0-595A265C1160}" srcOrd="0" destOrd="0" presId="urn:microsoft.com/office/officeart/2005/8/layout/vList5"/>
    <dgm:cxn modelId="{04B6D66F-0C54-4F24-B040-8D9642444E43}" srcId="{FA2BF425-56D3-4EC2-8AB1-F7D117DF3DE0}" destId="{ED9AF658-9DFC-4916-8194-5A95703D401B}" srcOrd="0" destOrd="0" parTransId="{81170813-26C1-4AD7-92AE-9ED0FA31313C}" sibTransId="{44F355FC-6511-440D-9EA1-AD6DFECE1D3D}"/>
    <dgm:cxn modelId="{CA9A4852-6737-4022-A901-48C02421B66A}" srcId="{EFC83FEF-27B5-4439-9C65-54FB2F913B97}" destId="{1990E07F-DA2D-4034-8EDD-AC0627FF0CC1}" srcOrd="0" destOrd="0" parTransId="{713235AD-AEC3-4736-9FFE-AD9C8A4271D8}" sibTransId="{6B55FA76-5DB5-453D-969A-7E217AF68E81}"/>
    <dgm:cxn modelId="{8E4E2458-40F9-415B-ACB8-AEC930EF6088}" srcId="{EFC83FEF-27B5-4439-9C65-54FB2F913B97}" destId="{FA2BF425-56D3-4EC2-8AB1-F7D117DF3DE0}" srcOrd="2" destOrd="0" parTransId="{A73B50AD-44A3-43B7-8C5B-A4C90D417ADC}" sibTransId="{FD6C36B2-C608-419B-BAF2-AE89CF378D8F}"/>
    <dgm:cxn modelId="{2FEB1D82-0313-46CB-B6AC-21E755CA0860}" srcId="{EFC83FEF-27B5-4439-9C65-54FB2F913B97}" destId="{EB1C9A13-A2C9-447F-ADF7-87145A21AD51}" srcOrd="1" destOrd="0" parTransId="{3E772E11-5627-42F7-99BB-EF7605239282}" sibTransId="{2E0ECBD9-90BE-4A8A-A11C-2389BBC57E09}"/>
    <dgm:cxn modelId="{8F5D0388-BAA6-4587-8648-8A370C1F19B9}" type="presOf" srcId="{FA2BF425-56D3-4EC2-8AB1-F7D117DF3DE0}" destId="{01C0C26B-7ACA-425D-940D-2E1A387CAD3B}" srcOrd="0" destOrd="0" presId="urn:microsoft.com/office/officeart/2005/8/layout/vList5"/>
    <dgm:cxn modelId="{E3F43497-2B6F-4B69-9E80-80F42260451D}" type="presOf" srcId="{EB1C9A13-A2C9-447F-ADF7-87145A21AD51}" destId="{98436E22-A61D-4B25-B25B-E5E9AE2B254B}" srcOrd="0" destOrd="0" presId="urn:microsoft.com/office/officeart/2005/8/layout/vList5"/>
    <dgm:cxn modelId="{046292A4-512B-485A-B4C5-E5F5F2DBA2CB}" srcId="{EB1C9A13-A2C9-447F-ADF7-87145A21AD51}" destId="{C4156848-4485-4FDA-8887-68D20C4460B6}" srcOrd="0" destOrd="0" parTransId="{7F979E49-3278-4E32-99EE-A7A1E5969305}" sibTransId="{7BDD6A70-C738-4CC4-BFC8-B35B5FD8B5C2}"/>
    <dgm:cxn modelId="{2A8C05B0-6B6E-4F87-BC9F-10A0E5B4DB82}" srcId="{1990E07F-DA2D-4034-8EDD-AC0627FF0CC1}" destId="{C71E77B4-5A2D-4F67-8F7B-CFE3285F31A9}" srcOrd="0" destOrd="0" parTransId="{E12681B5-66CD-4543-ACED-B30D9E389E72}" sibTransId="{F1002AA4-0318-4BCA-8437-997C47AE3567}"/>
    <dgm:cxn modelId="{A5F2D0C0-46C7-4DFB-880B-256D47CCEC74}" type="presOf" srcId="{EFC83FEF-27B5-4439-9C65-54FB2F913B97}" destId="{BEFED4B5-EBCB-402F-968A-9026BBF8806D}" srcOrd="0" destOrd="0" presId="urn:microsoft.com/office/officeart/2005/8/layout/vList5"/>
    <dgm:cxn modelId="{7D571CF0-3EFC-41F2-B487-26E6C0E78F1A}" type="presOf" srcId="{C4156848-4485-4FDA-8887-68D20C4460B6}" destId="{E9C59611-0459-49B1-B962-16AE03518964}" srcOrd="0" destOrd="0" presId="urn:microsoft.com/office/officeart/2005/8/layout/vList5"/>
    <dgm:cxn modelId="{BFE94934-75CD-4918-8D3D-2B7350A3BE4F}" type="presParOf" srcId="{BEFED4B5-EBCB-402F-968A-9026BBF8806D}" destId="{33DB487F-A932-407D-9B29-E9462CD5747B}" srcOrd="0" destOrd="0" presId="urn:microsoft.com/office/officeart/2005/8/layout/vList5"/>
    <dgm:cxn modelId="{2EF80902-4145-413E-85B4-B32223BE637F}" type="presParOf" srcId="{33DB487F-A932-407D-9B29-E9462CD5747B}" destId="{3B076C07-A0E6-480E-81C0-595A265C1160}" srcOrd="0" destOrd="0" presId="urn:microsoft.com/office/officeart/2005/8/layout/vList5"/>
    <dgm:cxn modelId="{F0B3084E-6BA9-49DB-95C2-BDDB1CE836F0}" type="presParOf" srcId="{33DB487F-A932-407D-9B29-E9462CD5747B}" destId="{6F7D27AE-C70B-4997-A367-0877F053F136}" srcOrd="1" destOrd="0" presId="urn:microsoft.com/office/officeart/2005/8/layout/vList5"/>
    <dgm:cxn modelId="{009B558F-7602-4D9C-8202-7687A0FBFD64}" type="presParOf" srcId="{BEFED4B5-EBCB-402F-968A-9026BBF8806D}" destId="{D6A31CC5-7EA1-423C-8ED8-4939A6CB8238}" srcOrd="1" destOrd="0" presId="urn:microsoft.com/office/officeart/2005/8/layout/vList5"/>
    <dgm:cxn modelId="{DADA27E0-6FF6-494F-97ED-D303C5C6F24D}" type="presParOf" srcId="{BEFED4B5-EBCB-402F-968A-9026BBF8806D}" destId="{DB584F0F-10C8-4415-B05A-025280F1004A}" srcOrd="2" destOrd="0" presId="urn:microsoft.com/office/officeart/2005/8/layout/vList5"/>
    <dgm:cxn modelId="{A1464D7B-50CF-4A3C-BB61-11B58A29E065}" type="presParOf" srcId="{DB584F0F-10C8-4415-B05A-025280F1004A}" destId="{98436E22-A61D-4B25-B25B-E5E9AE2B254B}" srcOrd="0" destOrd="0" presId="urn:microsoft.com/office/officeart/2005/8/layout/vList5"/>
    <dgm:cxn modelId="{A2438EAE-5C78-4DD0-980D-DF7931B96264}" type="presParOf" srcId="{DB584F0F-10C8-4415-B05A-025280F1004A}" destId="{E9C59611-0459-49B1-B962-16AE03518964}" srcOrd="1" destOrd="0" presId="urn:microsoft.com/office/officeart/2005/8/layout/vList5"/>
    <dgm:cxn modelId="{9E99DDF5-AA5E-4679-9900-3B7EBEC13BDC}" type="presParOf" srcId="{BEFED4B5-EBCB-402F-968A-9026BBF8806D}" destId="{EDF3A8D9-E70C-4352-BAC5-7A4C5FFB20EF}" srcOrd="3" destOrd="0" presId="urn:microsoft.com/office/officeart/2005/8/layout/vList5"/>
    <dgm:cxn modelId="{7B5C695B-496B-4158-AA7C-E4C5E91982DA}" type="presParOf" srcId="{BEFED4B5-EBCB-402F-968A-9026BBF8806D}" destId="{7D389DC8-9EBA-4D36-A307-42C4EE46592C}" srcOrd="4" destOrd="0" presId="urn:microsoft.com/office/officeart/2005/8/layout/vList5"/>
    <dgm:cxn modelId="{54C53EE0-8D5B-44B2-8E73-0A1B0EBFF1AC}" type="presParOf" srcId="{7D389DC8-9EBA-4D36-A307-42C4EE46592C}" destId="{01C0C26B-7ACA-425D-940D-2E1A387CAD3B}" srcOrd="0" destOrd="0" presId="urn:microsoft.com/office/officeart/2005/8/layout/vList5"/>
    <dgm:cxn modelId="{E4FA0607-E82B-4C64-996A-810EB45D3E84}" type="presParOf" srcId="{7D389DC8-9EBA-4D36-A307-42C4EE46592C}" destId="{9CA87475-CCA6-4577-993A-1691E83F49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AFD53-D004-420A-ACF2-C997E1B4262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8193214-ED31-4D5D-962E-224A0E3B9C2E}">
      <dgm:prSet/>
      <dgm:spPr/>
      <dgm:t>
        <a:bodyPr/>
        <a:lstStyle/>
        <a:p>
          <a:r>
            <a:rPr lang="en-GB"/>
            <a:t>Digital security for local government officials (available in Finnish, Swedish and English)</a:t>
          </a:r>
        </a:p>
      </dgm:t>
    </dgm:pt>
    <dgm:pt modelId="{8B2DCBE3-93C6-4E9C-A167-3D0299E34505}" type="parTrans" cxnId="{77816159-D0D9-41FC-BC18-0C80377D1003}">
      <dgm:prSet/>
      <dgm:spPr/>
      <dgm:t>
        <a:bodyPr/>
        <a:lstStyle/>
        <a:p>
          <a:endParaRPr lang="en-US"/>
        </a:p>
      </dgm:t>
    </dgm:pt>
    <dgm:pt modelId="{03646F0E-289F-48A7-BDD4-DE1E17B32473}" type="sibTrans" cxnId="{77816159-D0D9-41FC-BC18-0C80377D1003}">
      <dgm:prSet/>
      <dgm:spPr/>
      <dgm:t>
        <a:bodyPr/>
        <a:lstStyle/>
        <a:p>
          <a:endParaRPr lang="en-US"/>
        </a:p>
      </dgm:t>
    </dgm:pt>
    <dgm:pt modelId="{8DCE8EC5-2CEC-41B3-BA37-7CF9D4022B65}">
      <dgm:prSet/>
      <dgm:spPr/>
      <dgm:t>
        <a:bodyPr/>
        <a:lstStyle/>
        <a:p>
          <a:r>
            <a:rPr lang="en-GB">
              <a:hlinkClick xmlns:r="http://schemas.openxmlformats.org/officeDocument/2006/relationships" r:id="rId1"/>
            </a:rPr>
            <a:t>https://www.eoppiva.fi/en/courses/digital-security-for-local-government-officials/</a:t>
          </a:r>
        </a:p>
      </dgm:t>
    </dgm:pt>
    <dgm:pt modelId="{B63C0DDB-89D6-4BAE-962D-CC29BDB5AD20}" type="parTrans" cxnId="{FFD8BFC1-6DAD-4AF4-A739-082D5840A390}">
      <dgm:prSet/>
      <dgm:spPr/>
      <dgm:t>
        <a:bodyPr/>
        <a:lstStyle/>
        <a:p>
          <a:endParaRPr lang="en-US"/>
        </a:p>
      </dgm:t>
    </dgm:pt>
    <dgm:pt modelId="{DB80396E-5E01-4A35-9B2B-3DA65B41D5AF}" type="sibTrans" cxnId="{FFD8BFC1-6DAD-4AF4-A739-082D5840A390}">
      <dgm:prSet/>
      <dgm:spPr/>
      <dgm:t>
        <a:bodyPr/>
        <a:lstStyle/>
        <a:p>
          <a:endParaRPr lang="en-US"/>
        </a:p>
      </dgm:t>
    </dgm:pt>
    <dgm:pt modelId="{F635B23C-4815-4384-8C22-D34021616422}">
      <dgm:prSet/>
      <dgm:spPr/>
      <dgm:t>
        <a:bodyPr/>
        <a:lstStyle/>
        <a:p>
          <a:r>
            <a:rPr lang="en-GB"/>
            <a:t>Digital security for elected officials in wellbeing services counties (available in Finnish, Swedish and English)</a:t>
          </a:r>
        </a:p>
      </dgm:t>
    </dgm:pt>
    <dgm:pt modelId="{A535709A-25A0-4067-B529-7F916B52A3ED}" type="parTrans" cxnId="{4271D7C9-3303-48C9-806A-CC893AB7A1B8}">
      <dgm:prSet/>
      <dgm:spPr/>
      <dgm:t>
        <a:bodyPr/>
        <a:lstStyle/>
        <a:p>
          <a:endParaRPr lang="en-US"/>
        </a:p>
      </dgm:t>
    </dgm:pt>
    <dgm:pt modelId="{ECFD4F79-6C00-452A-A0A8-5DA7A95AC512}" type="sibTrans" cxnId="{4271D7C9-3303-48C9-806A-CC893AB7A1B8}">
      <dgm:prSet/>
      <dgm:spPr/>
      <dgm:t>
        <a:bodyPr/>
        <a:lstStyle/>
        <a:p>
          <a:endParaRPr lang="en-US"/>
        </a:p>
      </dgm:t>
    </dgm:pt>
    <dgm:pt modelId="{5EF4EA6D-2BAF-40C1-B10D-13D1013A9ACC}">
      <dgm:prSet/>
      <dgm:spPr/>
      <dgm:t>
        <a:bodyPr/>
        <a:lstStyle/>
        <a:p>
          <a:r>
            <a:rPr lang="en-GB">
              <a:hlinkClick xmlns:r="http://schemas.openxmlformats.org/officeDocument/2006/relationships" r:id="rId2"/>
            </a:rPr>
            <a:t>https://www.eoppiva.fi/koulutukset/digital-security-for-elected-wellbeing-services-county-officials/</a:t>
          </a:r>
        </a:p>
      </dgm:t>
    </dgm:pt>
    <dgm:pt modelId="{E53A139F-6A1D-4530-984C-7D4000396A22}" type="parTrans" cxnId="{04B5666D-9C0D-43CB-97FE-6C46481DDB58}">
      <dgm:prSet/>
      <dgm:spPr/>
      <dgm:t>
        <a:bodyPr/>
        <a:lstStyle/>
        <a:p>
          <a:endParaRPr lang="en-US"/>
        </a:p>
      </dgm:t>
    </dgm:pt>
    <dgm:pt modelId="{A21A01A3-FF36-4727-8AB0-C91A7343B97F}" type="sibTrans" cxnId="{04B5666D-9C0D-43CB-97FE-6C46481DDB58}">
      <dgm:prSet/>
      <dgm:spPr/>
      <dgm:t>
        <a:bodyPr/>
        <a:lstStyle/>
        <a:p>
          <a:endParaRPr lang="en-US"/>
        </a:p>
      </dgm:t>
    </dgm:pt>
    <dgm:pt modelId="{3C10C11D-756A-4CE6-A445-2FF57E7B5EDD}">
      <dgm:prSet/>
      <dgm:spPr/>
      <dgm:t>
        <a:bodyPr/>
        <a:lstStyle/>
        <a:p>
          <a:r>
            <a:rPr lang="en-GB"/>
            <a:t>ABC of data protection 2 – deeper in data protection (available in Finnish, Swedish and English)</a:t>
          </a:r>
        </a:p>
      </dgm:t>
    </dgm:pt>
    <dgm:pt modelId="{435376C6-8359-4813-9E57-810643491DAA}" type="parTrans" cxnId="{272A9C4F-654C-4D4A-9BE3-C8204340BFFE}">
      <dgm:prSet/>
      <dgm:spPr/>
      <dgm:t>
        <a:bodyPr/>
        <a:lstStyle/>
        <a:p>
          <a:endParaRPr lang="en-US"/>
        </a:p>
      </dgm:t>
    </dgm:pt>
    <dgm:pt modelId="{675F28E8-B49C-4F2A-A34E-57C7B2252C7B}" type="sibTrans" cxnId="{272A9C4F-654C-4D4A-9BE3-C8204340BFFE}">
      <dgm:prSet/>
      <dgm:spPr/>
      <dgm:t>
        <a:bodyPr/>
        <a:lstStyle/>
        <a:p>
          <a:endParaRPr lang="en-US"/>
        </a:p>
      </dgm:t>
    </dgm:pt>
    <dgm:pt modelId="{091BD46F-6B1C-48EE-B754-EE66B7FBBFB8}">
      <dgm:prSet/>
      <dgm:spPr/>
      <dgm:t>
        <a:bodyPr/>
        <a:lstStyle/>
        <a:p>
          <a:r>
            <a:rPr lang="en-GB">
              <a:hlinkClick xmlns:r="http://schemas.openxmlformats.org/officeDocument/2006/relationships" r:id="rId3"/>
            </a:rPr>
            <a:t>https://www.eoppiva.fi/en/courses/abc-of-data-protection-2-deeper-in-data-protection/</a:t>
          </a:r>
        </a:p>
      </dgm:t>
    </dgm:pt>
    <dgm:pt modelId="{68FDD276-72DD-434A-A86E-52C67A72C213}" type="parTrans" cxnId="{F2D3DA7C-E321-4412-AC3A-680AAFF76693}">
      <dgm:prSet/>
      <dgm:spPr/>
      <dgm:t>
        <a:bodyPr/>
        <a:lstStyle/>
        <a:p>
          <a:endParaRPr lang="en-US"/>
        </a:p>
      </dgm:t>
    </dgm:pt>
    <dgm:pt modelId="{D605A889-961E-4867-A226-55555FCF0625}" type="sibTrans" cxnId="{F2D3DA7C-E321-4412-AC3A-680AAFF76693}">
      <dgm:prSet/>
      <dgm:spPr/>
      <dgm:t>
        <a:bodyPr/>
        <a:lstStyle/>
        <a:p>
          <a:endParaRPr lang="en-US"/>
        </a:p>
      </dgm:t>
    </dgm:pt>
    <dgm:pt modelId="{FF2A3834-A73E-4E1B-904C-3A2C6D4555CA}">
      <dgm:prSet/>
      <dgm:spPr/>
      <dgm:t>
        <a:bodyPr/>
        <a:lstStyle/>
        <a:p>
          <a:r>
            <a:rPr lang="en-GB"/>
            <a:t>Security classified documents (available in Finnish, Swedish and English)</a:t>
          </a:r>
        </a:p>
      </dgm:t>
    </dgm:pt>
    <dgm:pt modelId="{19AC4154-5303-4DD4-B84E-AC2F5E39B955}" type="parTrans" cxnId="{9BCB36C3-0072-4C9E-9EDC-4592E1FE0DC9}">
      <dgm:prSet/>
      <dgm:spPr/>
      <dgm:t>
        <a:bodyPr/>
        <a:lstStyle/>
        <a:p>
          <a:endParaRPr lang="en-US"/>
        </a:p>
      </dgm:t>
    </dgm:pt>
    <dgm:pt modelId="{56A6D1FF-5722-4B20-B98A-4D4F70A02787}" type="sibTrans" cxnId="{9BCB36C3-0072-4C9E-9EDC-4592E1FE0DC9}">
      <dgm:prSet/>
      <dgm:spPr/>
      <dgm:t>
        <a:bodyPr/>
        <a:lstStyle/>
        <a:p>
          <a:endParaRPr lang="en-US"/>
        </a:p>
      </dgm:t>
    </dgm:pt>
    <dgm:pt modelId="{2023C6B9-3F62-4315-9831-0FB7720CE1AA}">
      <dgm:prSet/>
      <dgm:spPr/>
      <dgm:t>
        <a:bodyPr/>
        <a:lstStyle/>
        <a:p>
          <a:r>
            <a:rPr lang="en-GB">
              <a:hlinkClick xmlns:r="http://schemas.openxmlformats.org/officeDocument/2006/relationships" r:id="rId4"/>
            </a:rPr>
            <a:t>https://www.eoppiva.fi/en/courses/security-classified-documents/</a:t>
          </a:r>
        </a:p>
      </dgm:t>
    </dgm:pt>
    <dgm:pt modelId="{23ADAD73-1AFD-431A-888B-DD7B7A2F305E}" type="parTrans" cxnId="{214A3598-A73D-4790-912C-89575621210E}">
      <dgm:prSet/>
      <dgm:spPr/>
      <dgm:t>
        <a:bodyPr/>
        <a:lstStyle/>
        <a:p>
          <a:endParaRPr lang="en-US"/>
        </a:p>
      </dgm:t>
    </dgm:pt>
    <dgm:pt modelId="{03EC3410-648E-4BA6-B73B-F07AFC3554A7}" type="sibTrans" cxnId="{214A3598-A73D-4790-912C-89575621210E}">
      <dgm:prSet/>
      <dgm:spPr/>
      <dgm:t>
        <a:bodyPr/>
        <a:lstStyle/>
        <a:p>
          <a:endParaRPr lang="en-US"/>
        </a:p>
      </dgm:t>
    </dgm:pt>
    <dgm:pt modelId="{92452D0E-E72B-4535-B62C-432CE89A5BAB}" type="pres">
      <dgm:prSet presAssocID="{EC7AFD53-D004-420A-ACF2-C997E1B42620}" presName="Name0" presStyleCnt="0">
        <dgm:presLayoutVars>
          <dgm:dir/>
          <dgm:animLvl val="lvl"/>
          <dgm:resizeHandles val="exact"/>
        </dgm:presLayoutVars>
      </dgm:prSet>
      <dgm:spPr/>
    </dgm:pt>
    <dgm:pt modelId="{CE2E6BD8-AAB9-45A8-8F72-F91353EB0783}" type="pres">
      <dgm:prSet presAssocID="{88193214-ED31-4D5D-962E-224A0E3B9C2E}" presName="linNode" presStyleCnt="0"/>
      <dgm:spPr/>
    </dgm:pt>
    <dgm:pt modelId="{5F0BC4DD-93B4-45C0-A24F-A23EC7AACE1F}" type="pres">
      <dgm:prSet presAssocID="{88193214-ED31-4D5D-962E-224A0E3B9C2E}" presName="parentText" presStyleLbl="node1" presStyleIdx="0" presStyleCnt="4" custLinFactNeighborX="-49" custLinFactNeighborY="-2176">
        <dgm:presLayoutVars>
          <dgm:chMax val="1"/>
          <dgm:bulletEnabled val="1"/>
        </dgm:presLayoutVars>
      </dgm:prSet>
      <dgm:spPr/>
    </dgm:pt>
    <dgm:pt modelId="{8214362E-4A97-47EB-9EE8-546A2824A1F9}" type="pres">
      <dgm:prSet presAssocID="{88193214-ED31-4D5D-962E-224A0E3B9C2E}" presName="descendantText" presStyleLbl="alignAccFollowNode1" presStyleIdx="0" presStyleCnt="4" custLinFactNeighborX="3634" custLinFactNeighborY="-45140">
        <dgm:presLayoutVars>
          <dgm:bulletEnabled val="1"/>
        </dgm:presLayoutVars>
      </dgm:prSet>
      <dgm:spPr/>
    </dgm:pt>
    <dgm:pt modelId="{7A23CF5D-4413-4345-881C-EA02F0218DAE}" type="pres">
      <dgm:prSet presAssocID="{03646F0E-289F-48A7-BDD4-DE1E17B32473}" presName="sp" presStyleCnt="0"/>
      <dgm:spPr/>
    </dgm:pt>
    <dgm:pt modelId="{9B8445F3-AB97-408D-8977-CCB55B3302AA}" type="pres">
      <dgm:prSet presAssocID="{F635B23C-4815-4384-8C22-D34021616422}" presName="linNode" presStyleCnt="0"/>
      <dgm:spPr/>
    </dgm:pt>
    <dgm:pt modelId="{CBF91AD7-E1E0-4863-B8F5-3C98630DB04E}" type="pres">
      <dgm:prSet presAssocID="{F635B23C-4815-4384-8C22-D34021616422}" presName="parentText" presStyleLbl="node1" presStyleIdx="1" presStyleCnt="4">
        <dgm:presLayoutVars>
          <dgm:chMax val="1"/>
          <dgm:bulletEnabled val="1"/>
        </dgm:presLayoutVars>
      </dgm:prSet>
      <dgm:spPr/>
    </dgm:pt>
    <dgm:pt modelId="{5CD181D1-A605-4659-92BA-D23CE067EFD0}" type="pres">
      <dgm:prSet presAssocID="{F635B23C-4815-4384-8C22-D34021616422}" presName="descendantText" presStyleLbl="alignAccFollowNode1" presStyleIdx="1" presStyleCnt="4">
        <dgm:presLayoutVars>
          <dgm:bulletEnabled val="1"/>
        </dgm:presLayoutVars>
      </dgm:prSet>
      <dgm:spPr/>
    </dgm:pt>
    <dgm:pt modelId="{3B09FF8D-D215-44AF-A009-A3479801DE04}" type="pres">
      <dgm:prSet presAssocID="{ECFD4F79-6C00-452A-A0A8-5DA7A95AC512}" presName="sp" presStyleCnt="0"/>
      <dgm:spPr/>
    </dgm:pt>
    <dgm:pt modelId="{FC46A9FF-B98A-4F56-B95B-C7AC92D251CE}" type="pres">
      <dgm:prSet presAssocID="{3C10C11D-756A-4CE6-A445-2FF57E7B5EDD}" presName="linNode" presStyleCnt="0"/>
      <dgm:spPr/>
    </dgm:pt>
    <dgm:pt modelId="{C001EB42-3534-48CF-B1F5-73B1EDBF6528}" type="pres">
      <dgm:prSet presAssocID="{3C10C11D-756A-4CE6-A445-2FF57E7B5EDD}" presName="parentText" presStyleLbl="node1" presStyleIdx="2" presStyleCnt="4">
        <dgm:presLayoutVars>
          <dgm:chMax val="1"/>
          <dgm:bulletEnabled val="1"/>
        </dgm:presLayoutVars>
      </dgm:prSet>
      <dgm:spPr/>
    </dgm:pt>
    <dgm:pt modelId="{1D9688D5-BFDC-4AC1-822B-4988D2CFF428}" type="pres">
      <dgm:prSet presAssocID="{3C10C11D-756A-4CE6-A445-2FF57E7B5EDD}" presName="descendantText" presStyleLbl="alignAccFollowNode1" presStyleIdx="2" presStyleCnt="4" custLinFactNeighborX="-11" custLinFactNeighborY="1625">
        <dgm:presLayoutVars>
          <dgm:bulletEnabled val="1"/>
        </dgm:presLayoutVars>
      </dgm:prSet>
      <dgm:spPr/>
    </dgm:pt>
    <dgm:pt modelId="{ED2B9452-3CBB-4A4C-959F-0D310A1261C7}" type="pres">
      <dgm:prSet presAssocID="{675F28E8-B49C-4F2A-A34E-57C7B2252C7B}" presName="sp" presStyleCnt="0"/>
      <dgm:spPr/>
    </dgm:pt>
    <dgm:pt modelId="{525A0037-27FF-439E-A3CB-BDBD62C7B560}" type="pres">
      <dgm:prSet presAssocID="{FF2A3834-A73E-4E1B-904C-3A2C6D4555CA}" presName="linNode" presStyleCnt="0"/>
      <dgm:spPr/>
    </dgm:pt>
    <dgm:pt modelId="{FA57C8A4-187E-4AF8-9976-E0067DA12A80}" type="pres">
      <dgm:prSet presAssocID="{FF2A3834-A73E-4E1B-904C-3A2C6D4555CA}" presName="parentText" presStyleLbl="node1" presStyleIdx="3" presStyleCnt="4">
        <dgm:presLayoutVars>
          <dgm:chMax val="1"/>
          <dgm:bulletEnabled val="1"/>
        </dgm:presLayoutVars>
      </dgm:prSet>
      <dgm:spPr/>
    </dgm:pt>
    <dgm:pt modelId="{494E4E8E-E4D5-4F14-B5EF-366D98F0D091}" type="pres">
      <dgm:prSet presAssocID="{FF2A3834-A73E-4E1B-904C-3A2C6D4555CA}" presName="descendantText" presStyleLbl="alignAccFollowNode1" presStyleIdx="3" presStyleCnt="4">
        <dgm:presLayoutVars>
          <dgm:bulletEnabled val="1"/>
        </dgm:presLayoutVars>
      </dgm:prSet>
      <dgm:spPr/>
    </dgm:pt>
  </dgm:ptLst>
  <dgm:cxnLst>
    <dgm:cxn modelId="{FA639307-1724-4EA2-B37F-B41DB67F10DE}" type="presOf" srcId="{3C10C11D-756A-4CE6-A445-2FF57E7B5EDD}" destId="{C001EB42-3534-48CF-B1F5-73B1EDBF6528}" srcOrd="0" destOrd="0" presId="urn:microsoft.com/office/officeart/2005/8/layout/vList5"/>
    <dgm:cxn modelId="{9F45CD34-F319-4F1F-B6A9-4A26D733482B}" type="presOf" srcId="{F635B23C-4815-4384-8C22-D34021616422}" destId="{CBF91AD7-E1E0-4863-B8F5-3C98630DB04E}" srcOrd="0" destOrd="0" presId="urn:microsoft.com/office/officeart/2005/8/layout/vList5"/>
    <dgm:cxn modelId="{8A5D2B45-DD70-4852-9AE8-A5EA948F192D}" type="presOf" srcId="{2023C6B9-3F62-4315-9831-0FB7720CE1AA}" destId="{494E4E8E-E4D5-4F14-B5EF-366D98F0D091}" srcOrd="0" destOrd="0" presId="urn:microsoft.com/office/officeart/2005/8/layout/vList5"/>
    <dgm:cxn modelId="{04B5666D-9C0D-43CB-97FE-6C46481DDB58}" srcId="{F635B23C-4815-4384-8C22-D34021616422}" destId="{5EF4EA6D-2BAF-40C1-B10D-13D1013A9ACC}" srcOrd="0" destOrd="0" parTransId="{E53A139F-6A1D-4530-984C-7D4000396A22}" sibTransId="{A21A01A3-FF36-4727-8AB0-C91A7343B97F}"/>
    <dgm:cxn modelId="{7B08F14D-EA87-4387-BC21-1A0E449202AC}" type="presOf" srcId="{091BD46F-6B1C-48EE-B754-EE66B7FBBFB8}" destId="{1D9688D5-BFDC-4AC1-822B-4988D2CFF428}" srcOrd="0" destOrd="0" presId="urn:microsoft.com/office/officeart/2005/8/layout/vList5"/>
    <dgm:cxn modelId="{272A9C4F-654C-4D4A-9BE3-C8204340BFFE}" srcId="{EC7AFD53-D004-420A-ACF2-C997E1B42620}" destId="{3C10C11D-756A-4CE6-A445-2FF57E7B5EDD}" srcOrd="2" destOrd="0" parTransId="{435376C6-8359-4813-9E57-810643491DAA}" sibTransId="{675F28E8-B49C-4F2A-A34E-57C7B2252C7B}"/>
    <dgm:cxn modelId="{77816159-D0D9-41FC-BC18-0C80377D1003}" srcId="{EC7AFD53-D004-420A-ACF2-C997E1B42620}" destId="{88193214-ED31-4D5D-962E-224A0E3B9C2E}" srcOrd="0" destOrd="0" parTransId="{8B2DCBE3-93C6-4E9C-A167-3D0299E34505}" sibTransId="{03646F0E-289F-48A7-BDD4-DE1E17B32473}"/>
    <dgm:cxn modelId="{0AAA4D59-EC25-4486-A5D3-8B5982F886F1}" type="presOf" srcId="{88193214-ED31-4D5D-962E-224A0E3B9C2E}" destId="{5F0BC4DD-93B4-45C0-A24F-A23EC7AACE1F}" srcOrd="0" destOrd="0" presId="urn:microsoft.com/office/officeart/2005/8/layout/vList5"/>
    <dgm:cxn modelId="{F2D3DA7C-E321-4412-AC3A-680AAFF76693}" srcId="{3C10C11D-756A-4CE6-A445-2FF57E7B5EDD}" destId="{091BD46F-6B1C-48EE-B754-EE66B7FBBFB8}" srcOrd="0" destOrd="0" parTransId="{68FDD276-72DD-434A-A86E-52C67A72C213}" sibTransId="{D605A889-961E-4867-A226-55555FCF0625}"/>
    <dgm:cxn modelId="{214A3598-A73D-4790-912C-89575621210E}" srcId="{FF2A3834-A73E-4E1B-904C-3A2C6D4555CA}" destId="{2023C6B9-3F62-4315-9831-0FB7720CE1AA}" srcOrd="0" destOrd="0" parTransId="{23ADAD73-1AFD-431A-888B-DD7B7A2F305E}" sibTransId="{03EC3410-648E-4BA6-B73B-F07AFC3554A7}"/>
    <dgm:cxn modelId="{F1FCC59F-7E3E-4BBD-9FAE-6F86757E196E}" type="presOf" srcId="{FF2A3834-A73E-4E1B-904C-3A2C6D4555CA}" destId="{FA57C8A4-187E-4AF8-9976-E0067DA12A80}" srcOrd="0" destOrd="0" presId="urn:microsoft.com/office/officeart/2005/8/layout/vList5"/>
    <dgm:cxn modelId="{592A11BA-856A-4BA0-AF86-24937828040D}" type="presOf" srcId="{5EF4EA6D-2BAF-40C1-B10D-13D1013A9ACC}" destId="{5CD181D1-A605-4659-92BA-D23CE067EFD0}" srcOrd="0" destOrd="0" presId="urn:microsoft.com/office/officeart/2005/8/layout/vList5"/>
    <dgm:cxn modelId="{FFD8BFC1-6DAD-4AF4-A739-082D5840A390}" srcId="{88193214-ED31-4D5D-962E-224A0E3B9C2E}" destId="{8DCE8EC5-2CEC-41B3-BA37-7CF9D4022B65}" srcOrd="0" destOrd="0" parTransId="{B63C0DDB-89D6-4BAE-962D-CC29BDB5AD20}" sibTransId="{DB80396E-5E01-4A35-9B2B-3DA65B41D5AF}"/>
    <dgm:cxn modelId="{9BCB36C3-0072-4C9E-9EDC-4592E1FE0DC9}" srcId="{EC7AFD53-D004-420A-ACF2-C997E1B42620}" destId="{FF2A3834-A73E-4E1B-904C-3A2C6D4555CA}" srcOrd="3" destOrd="0" parTransId="{19AC4154-5303-4DD4-B84E-AC2F5E39B955}" sibTransId="{56A6D1FF-5722-4B20-B98A-4D4F70A02787}"/>
    <dgm:cxn modelId="{4271D7C9-3303-48C9-806A-CC893AB7A1B8}" srcId="{EC7AFD53-D004-420A-ACF2-C997E1B42620}" destId="{F635B23C-4815-4384-8C22-D34021616422}" srcOrd="1" destOrd="0" parTransId="{A535709A-25A0-4067-B529-7F916B52A3ED}" sibTransId="{ECFD4F79-6C00-452A-A0A8-5DA7A95AC512}"/>
    <dgm:cxn modelId="{A6B9EBCF-461F-4A82-A7E2-3B8A2A227813}" type="presOf" srcId="{EC7AFD53-D004-420A-ACF2-C997E1B42620}" destId="{92452D0E-E72B-4535-B62C-432CE89A5BAB}" srcOrd="0" destOrd="0" presId="urn:microsoft.com/office/officeart/2005/8/layout/vList5"/>
    <dgm:cxn modelId="{919A67F7-A5AE-44DF-B371-C2F29F1DA900}" type="presOf" srcId="{8DCE8EC5-2CEC-41B3-BA37-7CF9D4022B65}" destId="{8214362E-4A97-47EB-9EE8-546A2824A1F9}" srcOrd="0" destOrd="0" presId="urn:microsoft.com/office/officeart/2005/8/layout/vList5"/>
    <dgm:cxn modelId="{B604DBA9-AB8F-46D6-A5B8-A94EB200840D}" type="presParOf" srcId="{92452D0E-E72B-4535-B62C-432CE89A5BAB}" destId="{CE2E6BD8-AAB9-45A8-8F72-F91353EB0783}" srcOrd="0" destOrd="0" presId="urn:microsoft.com/office/officeart/2005/8/layout/vList5"/>
    <dgm:cxn modelId="{94E576BF-C80D-4517-B67C-33989CC78243}" type="presParOf" srcId="{CE2E6BD8-AAB9-45A8-8F72-F91353EB0783}" destId="{5F0BC4DD-93B4-45C0-A24F-A23EC7AACE1F}" srcOrd="0" destOrd="0" presId="urn:microsoft.com/office/officeart/2005/8/layout/vList5"/>
    <dgm:cxn modelId="{8F651E5B-129E-44DA-9D50-2EDD07B15DB8}" type="presParOf" srcId="{CE2E6BD8-AAB9-45A8-8F72-F91353EB0783}" destId="{8214362E-4A97-47EB-9EE8-546A2824A1F9}" srcOrd="1" destOrd="0" presId="urn:microsoft.com/office/officeart/2005/8/layout/vList5"/>
    <dgm:cxn modelId="{1B3AB5AD-A7F6-4FFC-8377-17E770E962DE}" type="presParOf" srcId="{92452D0E-E72B-4535-B62C-432CE89A5BAB}" destId="{7A23CF5D-4413-4345-881C-EA02F0218DAE}" srcOrd="1" destOrd="0" presId="urn:microsoft.com/office/officeart/2005/8/layout/vList5"/>
    <dgm:cxn modelId="{5C82E08A-1AF7-4ECE-BC40-C590D34F60CC}" type="presParOf" srcId="{92452D0E-E72B-4535-B62C-432CE89A5BAB}" destId="{9B8445F3-AB97-408D-8977-CCB55B3302AA}" srcOrd="2" destOrd="0" presId="urn:microsoft.com/office/officeart/2005/8/layout/vList5"/>
    <dgm:cxn modelId="{DD710820-382D-46AD-A476-7097C3D4521F}" type="presParOf" srcId="{9B8445F3-AB97-408D-8977-CCB55B3302AA}" destId="{CBF91AD7-E1E0-4863-B8F5-3C98630DB04E}" srcOrd="0" destOrd="0" presId="urn:microsoft.com/office/officeart/2005/8/layout/vList5"/>
    <dgm:cxn modelId="{4C864B4B-ED1D-4FA8-BCFF-ED21C93919E5}" type="presParOf" srcId="{9B8445F3-AB97-408D-8977-CCB55B3302AA}" destId="{5CD181D1-A605-4659-92BA-D23CE067EFD0}" srcOrd="1" destOrd="0" presId="urn:microsoft.com/office/officeart/2005/8/layout/vList5"/>
    <dgm:cxn modelId="{496846B7-4C60-4846-8872-8F433FAFDE45}" type="presParOf" srcId="{92452D0E-E72B-4535-B62C-432CE89A5BAB}" destId="{3B09FF8D-D215-44AF-A009-A3479801DE04}" srcOrd="3" destOrd="0" presId="urn:microsoft.com/office/officeart/2005/8/layout/vList5"/>
    <dgm:cxn modelId="{32FD892B-3995-4703-8FDF-49F7A6A8DA15}" type="presParOf" srcId="{92452D0E-E72B-4535-B62C-432CE89A5BAB}" destId="{FC46A9FF-B98A-4F56-B95B-C7AC92D251CE}" srcOrd="4" destOrd="0" presId="urn:microsoft.com/office/officeart/2005/8/layout/vList5"/>
    <dgm:cxn modelId="{C15626C6-5FBC-4633-9ABD-F7C51B6A90E1}" type="presParOf" srcId="{FC46A9FF-B98A-4F56-B95B-C7AC92D251CE}" destId="{C001EB42-3534-48CF-B1F5-73B1EDBF6528}" srcOrd="0" destOrd="0" presId="urn:microsoft.com/office/officeart/2005/8/layout/vList5"/>
    <dgm:cxn modelId="{F63DACCB-E4EF-4F25-A285-AAF2CE7DF65D}" type="presParOf" srcId="{FC46A9FF-B98A-4F56-B95B-C7AC92D251CE}" destId="{1D9688D5-BFDC-4AC1-822B-4988D2CFF428}" srcOrd="1" destOrd="0" presId="urn:microsoft.com/office/officeart/2005/8/layout/vList5"/>
    <dgm:cxn modelId="{CC881D9A-2F84-41EE-B0B9-D8A8E2C856FA}" type="presParOf" srcId="{92452D0E-E72B-4535-B62C-432CE89A5BAB}" destId="{ED2B9452-3CBB-4A4C-959F-0D310A1261C7}" srcOrd="5" destOrd="0" presId="urn:microsoft.com/office/officeart/2005/8/layout/vList5"/>
    <dgm:cxn modelId="{5546EB7D-8961-4C85-BDDC-236BF9F21E38}" type="presParOf" srcId="{92452D0E-E72B-4535-B62C-432CE89A5BAB}" destId="{525A0037-27FF-439E-A3CB-BDBD62C7B560}" srcOrd="6" destOrd="0" presId="urn:microsoft.com/office/officeart/2005/8/layout/vList5"/>
    <dgm:cxn modelId="{CDE15C44-8973-4C5A-B7DF-6210D0B9ECEE}" type="presParOf" srcId="{525A0037-27FF-439E-A3CB-BDBD62C7B560}" destId="{FA57C8A4-187E-4AF8-9976-E0067DA12A80}" srcOrd="0" destOrd="0" presId="urn:microsoft.com/office/officeart/2005/8/layout/vList5"/>
    <dgm:cxn modelId="{BD1F7B85-4A05-46AC-B2DF-2714D7A1F9C7}" type="presParOf" srcId="{525A0037-27FF-439E-A3CB-BDBD62C7B560}" destId="{494E4E8E-E4D5-4F14-B5EF-366D98F0D09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FCC5DF-D6F5-497B-809C-E59EE79912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02DF260-CD9C-4A28-8292-813FC52AA08C}">
      <dgm:prSet/>
      <dgm:spPr/>
      <dgm:t>
        <a:bodyPr/>
        <a:lstStyle/>
        <a:p>
          <a:r>
            <a:rPr lang="en-GB"/>
            <a:t>Securing digital operations during incidents (available in Finnish, Swedish and English)</a:t>
          </a:r>
        </a:p>
      </dgm:t>
    </dgm:pt>
    <dgm:pt modelId="{90EB59B9-3EEF-409C-8DE0-CD8F3CE04210}" type="parTrans" cxnId="{8DAA0143-5648-4700-A6D7-BC9F9E6E3C24}">
      <dgm:prSet/>
      <dgm:spPr/>
      <dgm:t>
        <a:bodyPr/>
        <a:lstStyle/>
        <a:p>
          <a:endParaRPr lang="en-US"/>
        </a:p>
      </dgm:t>
    </dgm:pt>
    <dgm:pt modelId="{37B8393A-6A91-4E2B-8C09-D69264981E01}" type="sibTrans" cxnId="{8DAA0143-5648-4700-A6D7-BC9F9E6E3C24}">
      <dgm:prSet/>
      <dgm:spPr/>
      <dgm:t>
        <a:bodyPr/>
        <a:lstStyle/>
        <a:p>
          <a:endParaRPr lang="en-US"/>
        </a:p>
      </dgm:t>
    </dgm:pt>
    <dgm:pt modelId="{F56050B7-C12E-48A3-9A1E-141BEE7F910C}">
      <dgm:prSet/>
      <dgm:spPr/>
      <dgm:t>
        <a:bodyPr/>
        <a:lstStyle/>
        <a:p>
          <a:r>
            <a:rPr lang="en-GB">
              <a:hlinkClick xmlns:r="http://schemas.openxmlformats.org/officeDocument/2006/relationships" r:id="rId1"/>
            </a:rPr>
            <a:t>https://www.eoppiva.fi/koulutukset/securing-digital-operations-during-incidents/</a:t>
          </a:r>
        </a:p>
      </dgm:t>
    </dgm:pt>
    <dgm:pt modelId="{B526AAF1-526F-41B6-931F-6A74E8593344}" type="parTrans" cxnId="{C5451FBC-8246-4BB5-9AC8-E4E9DC06C0FD}">
      <dgm:prSet/>
      <dgm:spPr/>
      <dgm:t>
        <a:bodyPr/>
        <a:lstStyle/>
        <a:p>
          <a:endParaRPr lang="en-US"/>
        </a:p>
      </dgm:t>
    </dgm:pt>
    <dgm:pt modelId="{EB68B8EF-C036-4353-B220-3E1944F09ED1}" type="sibTrans" cxnId="{C5451FBC-8246-4BB5-9AC8-E4E9DC06C0FD}">
      <dgm:prSet/>
      <dgm:spPr/>
      <dgm:t>
        <a:bodyPr/>
        <a:lstStyle/>
        <a:p>
          <a:endParaRPr lang="en-US"/>
        </a:p>
      </dgm:t>
    </dgm:pt>
    <dgm:pt modelId="{B63E067D-E586-4373-820F-DC33F02A59A0}">
      <dgm:prSet/>
      <dgm:spPr/>
      <dgm:t>
        <a:bodyPr/>
        <a:lstStyle/>
        <a:p>
          <a:r>
            <a:rPr lang="en-GB"/>
            <a:t>Risk management in the digital world (available in Finnish, Swedish and English)</a:t>
          </a:r>
        </a:p>
      </dgm:t>
    </dgm:pt>
    <dgm:pt modelId="{CF51FE93-7259-417B-A1E2-94AC1237DA5E}" type="parTrans" cxnId="{02E1BE26-9E86-4744-95F5-667D55F49790}">
      <dgm:prSet/>
      <dgm:spPr/>
      <dgm:t>
        <a:bodyPr/>
        <a:lstStyle/>
        <a:p>
          <a:endParaRPr lang="en-US"/>
        </a:p>
      </dgm:t>
    </dgm:pt>
    <dgm:pt modelId="{C52D8FF4-666A-4253-B535-A4F502EAA78F}" type="sibTrans" cxnId="{02E1BE26-9E86-4744-95F5-667D55F49790}">
      <dgm:prSet/>
      <dgm:spPr/>
      <dgm:t>
        <a:bodyPr/>
        <a:lstStyle/>
        <a:p>
          <a:endParaRPr lang="en-US"/>
        </a:p>
      </dgm:t>
    </dgm:pt>
    <dgm:pt modelId="{06464967-F71B-4EB3-B521-CA05AC6E5527}">
      <dgm:prSet/>
      <dgm:spPr/>
      <dgm:t>
        <a:bodyPr/>
        <a:lstStyle/>
        <a:p>
          <a:r>
            <a:rPr lang="en-GB">
              <a:hlinkClick xmlns:r="http://schemas.openxmlformats.org/officeDocument/2006/relationships" r:id="rId2"/>
            </a:rPr>
            <a:t>https://www.eoppiva.fi/koulutukset/risk-management-in-the-digital-world/</a:t>
          </a:r>
        </a:p>
      </dgm:t>
    </dgm:pt>
    <dgm:pt modelId="{3866E68E-D89B-48C2-82D2-E3787FCE0918}" type="parTrans" cxnId="{F11BB216-3FD7-4AFF-8985-4125F3C66BCA}">
      <dgm:prSet/>
      <dgm:spPr/>
      <dgm:t>
        <a:bodyPr/>
        <a:lstStyle/>
        <a:p>
          <a:endParaRPr lang="en-US"/>
        </a:p>
      </dgm:t>
    </dgm:pt>
    <dgm:pt modelId="{1EF941C9-D686-4B12-AC96-9A4384349ECE}" type="sibTrans" cxnId="{F11BB216-3FD7-4AFF-8985-4125F3C66BCA}">
      <dgm:prSet/>
      <dgm:spPr/>
      <dgm:t>
        <a:bodyPr/>
        <a:lstStyle/>
        <a:p>
          <a:endParaRPr lang="en-US"/>
        </a:p>
      </dgm:t>
    </dgm:pt>
    <dgm:pt modelId="{FEB2F379-83B2-437D-B8D1-B67702DBADAF}">
      <dgm:prSet/>
      <dgm:spPr/>
      <dgm:t>
        <a:bodyPr/>
        <a:lstStyle/>
        <a:p>
          <a:r>
            <a:rPr lang="en-GB" b="0" i="0"/>
            <a:t>Organising digital security through architecture (available in Finnish, Swedish and English) </a:t>
          </a:r>
        </a:p>
        <a:p>
          <a:endParaRPr lang="en-US"/>
        </a:p>
      </dgm:t>
    </dgm:pt>
    <dgm:pt modelId="{8AD72C84-3C4C-4358-BC2C-BBD56151B75C}" type="parTrans" cxnId="{DDA130BA-AE08-4557-ABA3-3BE06ED7C048}">
      <dgm:prSet/>
      <dgm:spPr/>
      <dgm:t>
        <a:bodyPr/>
        <a:lstStyle/>
        <a:p>
          <a:endParaRPr lang="en-US"/>
        </a:p>
      </dgm:t>
    </dgm:pt>
    <dgm:pt modelId="{C41A67E7-2F74-4B43-AE81-495559446393}" type="sibTrans" cxnId="{DDA130BA-AE08-4557-ABA3-3BE06ED7C048}">
      <dgm:prSet/>
      <dgm:spPr/>
      <dgm:t>
        <a:bodyPr/>
        <a:lstStyle/>
        <a:p>
          <a:endParaRPr lang="en-US"/>
        </a:p>
      </dgm:t>
    </dgm:pt>
    <dgm:pt modelId="{20D1D03A-F074-4D40-8575-8DA9CD7BA55D}">
      <dgm:prSet/>
      <dgm:spPr/>
      <dgm:t>
        <a:bodyPr/>
        <a:lstStyle/>
        <a:p>
          <a:r>
            <a:rPr lang="en-GB">
              <a:hlinkClick xmlns:r="http://schemas.openxmlformats.org/officeDocument/2006/relationships" r:id="rId3"/>
            </a:rPr>
            <a:t>https://www.eoppiva.fi/koulutukset/organising-digital-security-through-architecture/</a:t>
          </a:r>
        </a:p>
      </dgm:t>
    </dgm:pt>
    <dgm:pt modelId="{3CC1BFFF-731D-4D31-87B0-99669C7B3257}" type="parTrans" cxnId="{FD2FCE0D-0E49-4FA9-AF8D-3FBB2268FD98}">
      <dgm:prSet/>
      <dgm:spPr/>
      <dgm:t>
        <a:bodyPr/>
        <a:lstStyle/>
        <a:p>
          <a:endParaRPr lang="en-US"/>
        </a:p>
      </dgm:t>
    </dgm:pt>
    <dgm:pt modelId="{3754E9CE-BA07-49DD-AE89-D2EAA9813051}" type="sibTrans" cxnId="{FD2FCE0D-0E49-4FA9-AF8D-3FBB2268FD98}">
      <dgm:prSet/>
      <dgm:spPr/>
      <dgm:t>
        <a:bodyPr/>
        <a:lstStyle/>
        <a:p>
          <a:endParaRPr lang="en-US"/>
        </a:p>
      </dgm:t>
    </dgm:pt>
    <dgm:pt modelId="{B57829D0-922C-4CD6-A196-0C2A564CE733}">
      <dgm:prSet/>
      <dgm:spPr/>
      <dgm:t>
        <a:bodyPr/>
        <a:lstStyle/>
        <a:p>
          <a:r>
            <a:rPr lang="en-GB"/>
            <a:t>Julkri – Assess And Develop Information Security (available in Finnish, Swedish and English)</a:t>
          </a:r>
        </a:p>
      </dgm:t>
    </dgm:pt>
    <dgm:pt modelId="{2E3CFE54-DCA7-4A29-A082-F36CBA5883DB}" type="parTrans" cxnId="{F3010A6B-567A-4369-81A1-F2695ADD67BE}">
      <dgm:prSet/>
      <dgm:spPr/>
      <dgm:t>
        <a:bodyPr/>
        <a:lstStyle/>
        <a:p>
          <a:endParaRPr lang="en-US"/>
        </a:p>
      </dgm:t>
    </dgm:pt>
    <dgm:pt modelId="{6CCFA2D1-4F4A-46D4-A2D8-8D64EA87B483}" type="sibTrans" cxnId="{F3010A6B-567A-4369-81A1-F2695ADD67BE}">
      <dgm:prSet/>
      <dgm:spPr/>
      <dgm:t>
        <a:bodyPr/>
        <a:lstStyle/>
        <a:p>
          <a:endParaRPr lang="en-US"/>
        </a:p>
      </dgm:t>
    </dgm:pt>
    <dgm:pt modelId="{BF046FD1-420F-4339-8CD5-FD9D8009B275}">
      <dgm:prSet/>
      <dgm:spPr/>
      <dgm:t>
        <a:bodyPr/>
        <a:lstStyle/>
        <a:p>
          <a:r>
            <a:rPr lang="en-GB">
              <a:hlinkClick xmlns:r="http://schemas.openxmlformats.org/officeDocument/2006/relationships" r:id="rId4"/>
            </a:rPr>
            <a:t>https://www.eoppiva.fi/koulutukset/julkri-assess-and-develop-information-security/</a:t>
          </a:r>
        </a:p>
      </dgm:t>
    </dgm:pt>
    <dgm:pt modelId="{E0CAD4CD-8D60-4B89-9A05-0B651F660F29}" type="parTrans" cxnId="{D3E5ACAD-2F49-4E80-8D3B-A3231231FF19}">
      <dgm:prSet/>
      <dgm:spPr/>
      <dgm:t>
        <a:bodyPr/>
        <a:lstStyle/>
        <a:p>
          <a:endParaRPr lang="en-US"/>
        </a:p>
      </dgm:t>
    </dgm:pt>
    <dgm:pt modelId="{613B1CE7-CEAE-40C1-AA4B-509CFD0529AD}" type="sibTrans" cxnId="{D3E5ACAD-2F49-4E80-8D3B-A3231231FF19}">
      <dgm:prSet/>
      <dgm:spPr/>
      <dgm:t>
        <a:bodyPr/>
        <a:lstStyle/>
        <a:p>
          <a:endParaRPr lang="en-US"/>
        </a:p>
      </dgm:t>
    </dgm:pt>
    <dgm:pt modelId="{E33DDE2D-0463-4483-BBEF-7A6545735AE8}" type="pres">
      <dgm:prSet presAssocID="{40FCC5DF-D6F5-497B-809C-E59EE7991267}" presName="Name0" presStyleCnt="0">
        <dgm:presLayoutVars>
          <dgm:dir/>
          <dgm:animLvl val="lvl"/>
          <dgm:resizeHandles val="exact"/>
        </dgm:presLayoutVars>
      </dgm:prSet>
      <dgm:spPr/>
    </dgm:pt>
    <dgm:pt modelId="{F7B865C5-CB8E-4E48-B190-55CBE1468795}" type="pres">
      <dgm:prSet presAssocID="{302DF260-CD9C-4A28-8292-813FC52AA08C}" presName="linNode" presStyleCnt="0"/>
      <dgm:spPr/>
    </dgm:pt>
    <dgm:pt modelId="{C1D3D8DE-057A-4816-848F-13710A302823}" type="pres">
      <dgm:prSet presAssocID="{302DF260-CD9C-4A28-8292-813FC52AA08C}" presName="parentText" presStyleLbl="node1" presStyleIdx="0" presStyleCnt="4">
        <dgm:presLayoutVars>
          <dgm:chMax val="1"/>
          <dgm:bulletEnabled val="1"/>
        </dgm:presLayoutVars>
      </dgm:prSet>
      <dgm:spPr/>
    </dgm:pt>
    <dgm:pt modelId="{4FF2A0F9-9895-46CA-9262-6C7A253F2D8A}" type="pres">
      <dgm:prSet presAssocID="{302DF260-CD9C-4A28-8292-813FC52AA08C}" presName="descendantText" presStyleLbl="alignAccFollowNode1" presStyleIdx="0" presStyleCnt="4">
        <dgm:presLayoutVars>
          <dgm:bulletEnabled val="1"/>
        </dgm:presLayoutVars>
      </dgm:prSet>
      <dgm:spPr/>
    </dgm:pt>
    <dgm:pt modelId="{18F067FE-BBC1-4087-AD7D-050584D93F99}" type="pres">
      <dgm:prSet presAssocID="{37B8393A-6A91-4E2B-8C09-D69264981E01}" presName="sp" presStyleCnt="0"/>
      <dgm:spPr/>
    </dgm:pt>
    <dgm:pt modelId="{5315B38D-F56B-45E7-BC11-BF4029680D29}" type="pres">
      <dgm:prSet presAssocID="{B63E067D-E586-4373-820F-DC33F02A59A0}" presName="linNode" presStyleCnt="0"/>
      <dgm:spPr/>
    </dgm:pt>
    <dgm:pt modelId="{7D6006EE-316E-42E3-B753-600E4F82224B}" type="pres">
      <dgm:prSet presAssocID="{B63E067D-E586-4373-820F-DC33F02A59A0}" presName="parentText" presStyleLbl="node1" presStyleIdx="1" presStyleCnt="4">
        <dgm:presLayoutVars>
          <dgm:chMax val="1"/>
          <dgm:bulletEnabled val="1"/>
        </dgm:presLayoutVars>
      </dgm:prSet>
      <dgm:spPr/>
    </dgm:pt>
    <dgm:pt modelId="{B2581196-7D4A-4488-A112-9B399F6801A1}" type="pres">
      <dgm:prSet presAssocID="{B63E067D-E586-4373-820F-DC33F02A59A0}" presName="descendantText" presStyleLbl="alignAccFollowNode1" presStyleIdx="1" presStyleCnt="4">
        <dgm:presLayoutVars>
          <dgm:bulletEnabled val="1"/>
        </dgm:presLayoutVars>
      </dgm:prSet>
      <dgm:spPr/>
    </dgm:pt>
    <dgm:pt modelId="{4E16F6B2-823D-4CB0-8088-4B5C9CC1EBFA}" type="pres">
      <dgm:prSet presAssocID="{C52D8FF4-666A-4253-B535-A4F502EAA78F}" presName="sp" presStyleCnt="0"/>
      <dgm:spPr/>
    </dgm:pt>
    <dgm:pt modelId="{5DC3009D-33F9-4633-BC35-8FC7136F0097}" type="pres">
      <dgm:prSet presAssocID="{FEB2F379-83B2-437D-B8D1-B67702DBADAF}" presName="linNode" presStyleCnt="0"/>
      <dgm:spPr/>
    </dgm:pt>
    <dgm:pt modelId="{49CDFD4A-303A-4407-BC45-137BBE19EF2F}" type="pres">
      <dgm:prSet presAssocID="{FEB2F379-83B2-437D-B8D1-B67702DBADAF}" presName="parentText" presStyleLbl="node1" presStyleIdx="2" presStyleCnt="4">
        <dgm:presLayoutVars>
          <dgm:chMax val="1"/>
          <dgm:bulletEnabled val="1"/>
        </dgm:presLayoutVars>
      </dgm:prSet>
      <dgm:spPr/>
    </dgm:pt>
    <dgm:pt modelId="{05F6207B-D120-42F8-A665-DEADA7632AE9}" type="pres">
      <dgm:prSet presAssocID="{FEB2F379-83B2-437D-B8D1-B67702DBADAF}" presName="descendantText" presStyleLbl="alignAccFollowNode1" presStyleIdx="2" presStyleCnt="4">
        <dgm:presLayoutVars>
          <dgm:bulletEnabled val="1"/>
        </dgm:presLayoutVars>
      </dgm:prSet>
      <dgm:spPr/>
    </dgm:pt>
    <dgm:pt modelId="{275062C5-1985-4BDD-8458-3E7D3C10DCFE}" type="pres">
      <dgm:prSet presAssocID="{C41A67E7-2F74-4B43-AE81-495559446393}" presName="sp" presStyleCnt="0"/>
      <dgm:spPr/>
    </dgm:pt>
    <dgm:pt modelId="{D4F56A3E-AE40-4CAE-BCAA-F0A61948A37D}" type="pres">
      <dgm:prSet presAssocID="{B57829D0-922C-4CD6-A196-0C2A564CE733}" presName="linNode" presStyleCnt="0"/>
      <dgm:spPr/>
    </dgm:pt>
    <dgm:pt modelId="{AD85BF35-98D1-44E0-B970-02B4927896BC}" type="pres">
      <dgm:prSet presAssocID="{B57829D0-922C-4CD6-A196-0C2A564CE733}" presName="parentText" presStyleLbl="node1" presStyleIdx="3" presStyleCnt="4">
        <dgm:presLayoutVars>
          <dgm:chMax val="1"/>
          <dgm:bulletEnabled val="1"/>
        </dgm:presLayoutVars>
      </dgm:prSet>
      <dgm:spPr/>
    </dgm:pt>
    <dgm:pt modelId="{F4A769A6-0348-4C6F-A003-16416759B0C9}" type="pres">
      <dgm:prSet presAssocID="{B57829D0-922C-4CD6-A196-0C2A564CE733}" presName="descendantText" presStyleLbl="alignAccFollowNode1" presStyleIdx="3" presStyleCnt="4">
        <dgm:presLayoutVars>
          <dgm:bulletEnabled val="1"/>
        </dgm:presLayoutVars>
      </dgm:prSet>
      <dgm:spPr/>
    </dgm:pt>
  </dgm:ptLst>
  <dgm:cxnLst>
    <dgm:cxn modelId="{50E86E04-8E3C-4555-930F-ACE609AF33A0}" type="presOf" srcId="{BF046FD1-420F-4339-8CD5-FD9D8009B275}" destId="{F4A769A6-0348-4C6F-A003-16416759B0C9}" srcOrd="0" destOrd="0" presId="urn:microsoft.com/office/officeart/2005/8/layout/vList5"/>
    <dgm:cxn modelId="{FD2FCE0D-0E49-4FA9-AF8D-3FBB2268FD98}" srcId="{FEB2F379-83B2-437D-B8D1-B67702DBADAF}" destId="{20D1D03A-F074-4D40-8575-8DA9CD7BA55D}" srcOrd="0" destOrd="0" parTransId="{3CC1BFFF-731D-4D31-87B0-99669C7B3257}" sibTransId="{3754E9CE-BA07-49DD-AE89-D2EAA9813051}"/>
    <dgm:cxn modelId="{F11BB216-3FD7-4AFF-8985-4125F3C66BCA}" srcId="{B63E067D-E586-4373-820F-DC33F02A59A0}" destId="{06464967-F71B-4EB3-B521-CA05AC6E5527}" srcOrd="0" destOrd="0" parTransId="{3866E68E-D89B-48C2-82D2-E3787FCE0918}" sibTransId="{1EF941C9-D686-4B12-AC96-9A4384349ECE}"/>
    <dgm:cxn modelId="{4B0A0421-CB4F-42C6-8EBB-F49C3C88DF7B}" type="presOf" srcId="{302DF260-CD9C-4A28-8292-813FC52AA08C}" destId="{C1D3D8DE-057A-4816-848F-13710A302823}" srcOrd="0" destOrd="0" presId="urn:microsoft.com/office/officeart/2005/8/layout/vList5"/>
    <dgm:cxn modelId="{02E1BE26-9E86-4744-95F5-667D55F49790}" srcId="{40FCC5DF-D6F5-497B-809C-E59EE7991267}" destId="{B63E067D-E586-4373-820F-DC33F02A59A0}" srcOrd="1" destOrd="0" parTransId="{CF51FE93-7259-417B-A1E2-94AC1237DA5E}" sibTransId="{C52D8FF4-666A-4253-B535-A4F502EAA78F}"/>
    <dgm:cxn modelId="{9B197E3A-7039-4CE4-A177-628C9CAE8C07}" type="presOf" srcId="{FEB2F379-83B2-437D-B8D1-B67702DBADAF}" destId="{49CDFD4A-303A-4407-BC45-137BBE19EF2F}" srcOrd="0" destOrd="0" presId="urn:microsoft.com/office/officeart/2005/8/layout/vList5"/>
    <dgm:cxn modelId="{EFA6AF5B-963F-4DD4-AF68-C5697DBEB74F}" type="presOf" srcId="{B63E067D-E586-4373-820F-DC33F02A59A0}" destId="{7D6006EE-316E-42E3-B753-600E4F82224B}" srcOrd="0" destOrd="0" presId="urn:microsoft.com/office/officeart/2005/8/layout/vList5"/>
    <dgm:cxn modelId="{8DAA0143-5648-4700-A6D7-BC9F9E6E3C24}" srcId="{40FCC5DF-D6F5-497B-809C-E59EE7991267}" destId="{302DF260-CD9C-4A28-8292-813FC52AA08C}" srcOrd="0" destOrd="0" parTransId="{90EB59B9-3EEF-409C-8DE0-CD8F3CE04210}" sibTransId="{37B8393A-6A91-4E2B-8C09-D69264981E01}"/>
    <dgm:cxn modelId="{F3010A6B-567A-4369-81A1-F2695ADD67BE}" srcId="{40FCC5DF-D6F5-497B-809C-E59EE7991267}" destId="{B57829D0-922C-4CD6-A196-0C2A564CE733}" srcOrd="3" destOrd="0" parTransId="{2E3CFE54-DCA7-4A29-A082-F36CBA5883DB}" sibTransId="{6CCFA2D1-4F4A-46D4-A2D8-8D64EA87B483}"/>
    <dgm:cxn modelId="{F955AB82-72B6-4129-A50C-38BF42EBCD4B}" type="presOf" srcId="{20D1D03A-F074-4D40-8575-8DA9CD7BA55D}" destId="{05F6207B-D120-42F8-A665-DEADA7632AE9}" srcOrd="0" destOrd="0" presId="urn:microsoft.com/office/officeart/2005/8/layout/vList5"/>
    <dgm:cxn modelId="{5AE210A6-3EC2-4E2F-87A6-221728ED181C}" type="presOf" srcId="{06464967-F71B-4EB3-B521-CA05AC6E5527}" destId="{B2581196-7D4A-4488-A112-9B399F6801A1}" srcOrd="0" destOrd="0" presId="urn:microsoft.com/office/officeart/2005/8/layout/vList5"/>
    <dgm:cxn modelId="{D3E5ACAD-2F49-4E80-8D3B-A3231231FF19}" srcId="{B57829D0-922C-4CD6-A196-0C2A564CE733}" destId="{BF046FD1-420F-4339-8CD5-FD9D8009B275}" srcOrd="0" destOrd="0" parTransId="{E0CAD4CD-8D60-4B89-9A05-0B651F660F29}" sibTransId="{613B1CE7-CEAE-40C1-AA4B-509CFD0529AD}"/>
    <dgm:cxn modelId="{639DCEAF-C115-48C6-9C82-7D36B65EFE27}" type="presOf" srcId="{40FCC5DF-D6F5-497B-809C-E59EE7991267}" destId="{E33DDE2D-0463-4483-BBEF-7A6545735AE8}" srcOrd="0" destOrd="0" presId="urn:microsoft.com/office/officeart/2005/8/layout/vList5"/>
    <dgm:cxn modelId="{9802B4B9-6E97-4AB6-9221-E0690603D6FC}" type="presOf" srcId="{B57829D0-922C-4CD6-A196-0C2A564CE733}" destId="{AD85BF35-98D1-44E0-B970-02B4927896BC}" srcOrd="0" destOrd="0" presId="urn:microsoft.com/office/officeart/2005/8/layout/vList5"/>
    <dgm:cxn modelId="{DDA130BA-AE08-4557-ABA3-3BE06ED7C048}" srcId="{40FCC5DF-D6F5-497B-809C-E59EE7991267}" destId="{FEB2F379-83B2-437D-B8D1-B67702DBADAF}" srcOrd="2" destOrd="0" parTransId="{8AD72C84-3C4C-4358-BC2C-BBD56151B75C}" sibTransId="{C41A67E7-2F74-4B43-AE81-495559446393}"/>
    <dgm:cxn modelId="{C5451FBC-8246-4BB5-9AC8-E4E9DC06C0FD}" srcId="{302DF260-CD9C-4A28-8292-813FC52AA08C}" destId="{F56050B7-C12E-48A3-9A1E-141BEE7F910C}" srcOrd="0" destOrd="0" parTransId="{B526AAF1-526F-41B6-931F-6A74E8593344}" sibTransId="{EB68B8EF-C036-4353-B220-3E1944F09ED1}"/>
    <dgm:cxn modelId="{8B9C22D3-FCC9-4DB3-809A-E5ED91FE6DA6}" type="presOf" srcId="{F56050B7-C12E-48A3-9A1E-141BEE7F910C}" destId="{4FF2A0F9-9895-46CA-9262-6C7A253F2D8A}" srcOrd="0" destOrd="0" presId="urn:microsoft.com/office/officeart/2005/8/layout/vList5"/>
    <dgm:cxn modelId="{D47CBB3D-D765-4F5A-9EC1-5143F1D7B6D1}" type="presParOf" srcId="{E33DDE2D-0463-4483-BBEF-7A6545735AE8}" destId="{F7B865C5-CB8E-4E48-B190-55CBE1468795}" srcOrd="0" destOrd="0" presId="urn:microsoft.com/office/officeart/2005/8/layout/vList5"/>
    <dgm:cxn modelId="{787F0714-6032-46A1-8641-FA4B5FB35478}" type="presParOf" srcId="{F7B865C5-CB8E-4E48-B190-55CBE1468795}" destId="{C1D3D8DE-057A-4816-848F-13710A302823}" srcOrd="0" destOrd="0" presId="urn:microsoft.com/office/officeart/2005/8/layout/vList5"/>
    <dgm:cxn modelId="{CE9E8D1B-1070-422E-96A4-46A15EEB840D}" type="presParOf" srcId="{F7B865C5-CB8E-4E48-B190-55CBE1468795}" destId="{4FF2A0F9-9895-46CA-9262-6C7A253F2D8A}" srcOrd="1" destOrd="0" presId="urn:microsoft.com/office/officeart/2005/8/layout/vList5"/>
    <dgm:cxn modelId="{97E0C808-B049-4496-B965-8EAE5EE751AB}" type="presParOf" srcId="{E33DDE2D-0463-4483-BBEF-7A6545735AE8}" destId="{18F067FE-BBC1-4087-AD7D-050584D93F99}" srcOrd="1" destOrd="0" presId="urn:microsoft.com/office/officeart/2005/8/layout/vList5"/>
    <dgm:cxn modelId="{ACCA562F-CDB9-4550-9C60-BB9FA44BB079}" type="presParOf" srcId="{E33DDE2D-0463-4483-BBEF-7A6545735AE8}" destId="{5315B38D-F56B-45E7-BC11-BF4029680D29}" srcOrd="2" destOrd="0" presId="urn:microsoft.com/office/officeart/2005/8/layout/vList5"/>
    <dgm:cxn modelId="{3735C219-A864-4E8F-BF1A-182C17FE8621}" type="presParOf" srcId="{5315B38D-F56B-45E7-BC11-BF4029680D29}" destId="{7D6006EE-316E-42E3-B753-600E4F82224B}" srcOrd="0" destOrd="0" presId="urn:microsoft.com/office/officeart/2005/8/layout/vList5"/>
    <dgm:cxn modelId="{1383183B-B4D6-44F8-B1C7-3F51F80A1C72}" type="presParOf" srcId="{5315B38D-F56B-45E7-BC11-BF4029680D29}" destId="{B2581196-7D4A-4488-A112-9B399F6801A1}" srcOrd="1" destOrd="0" presId="urn:microsoft.com/office/officeart/2005/8/layout/vList5"/>
    <dgm:cxn modelId="{2CFD641B-5DB7-4BD4-BC98-11B3A2F35BC7}" type="presParOf" srcId="{E33DDE2D-0463-4483-BBEF-7A6545735AE8}" destId="{4E16F6B2-823D-4CB0-8088-4B5C9CC1EBFA}" srcOrd="3" destOrd="0" presId="urn:microsoft.com/office/officeart/2005/8/layout/vList5"/>
    <dgm:cxn modelId="{54C571AE-A720-472B-AAAB-9D02619FFD81}" type="presParOf" srcId="{E33DDE2D-0463-4483-BBEF-7A6545735AE8}" destId="{5DC3009D-33F9-4633-BC35-8FC7136F0097}" srcOrd="4" destOrd="0" presId="urn:microsoft.com/office/officeart/2005/8/layout/vList5"/>
    <dgm:cxn modelId="{957C2908-DDFD-49B0-A4D0-DEBBB0E0C130}" type="presParOf" srcId="{5DC3009D-33F9-4633-BC35-8FC7136F0097}" destId="{49CDFD4A-303A-4407-BC45-137BBE19EF2F}" srcOrd="0" destOrd="0" presId="urn:microsoft.com/office/officeart/2005/8/layout/vList5"/>
    <dgm:cxn modelId="{F40CD452-86DF-459B-B224-B64BCB6BE867}" type="presParOf" srcId="{5DC3009D-33F9-4633-BC35-8FC7136F0097}" destId="{05F6207B-D120-42F8-A665-DEADA7632AE9}" srcOrd="1" destOrd="0" presId="urn:microsoft.com/office/officeart/2005/8/layout/vList5"/>
    <dgm:cxn modelId="{A189E7D9-ADFF-4EE2-844F-9ABE6D276F43}" type="presParOf" srcId="{E33DDE2D-0463-4483-BBEF-7A6545735AE8}" destId="{275062C5-1985-4BDD-8458-3E7D3C10DCFE}" srcOrd="5" destOrd="0" presId="urn:microsoft.com/office/officeart/2005/8/layout/vList5"/>
    <dgm:cxn modelId="{51344B1A-18B9-4D21-A3C9-9AADBA48B017}" type="presParOf" srcId="{E33DDE2D-0463-4483-BBEF-7A6545735AE8}" destId="{D4F56A3E-AE40-4CAE-BCAA-F0A61948A37D}" srcOrd="6" destOrd="0" presId="urn:microsoft.com/office/officeart/2005/8/layout/vList5"/>
    <dgm:cxn modelId="{CA9D92A5-DEAB-402E-8852-16D15F947B0B}" type="presParOf" srcId="{D4F56A3E-AE40-4CAE-BCAA-F0A61948A37D}" destId="{AD85BF35-98D1-44E0-B970-02B4927896BC}" srcOrd="0" destOrd="0" presId="urn:microsoft.com/office/officeart/2005/8/layout/vList5"/>
    <dgm:cxn modelId="{0693EEBF-BB8A-4DA7-9444-5C72CEB25B78}" type="presParOf" srcId="{D4F56A3E-AE40-4CAE-BCAA-F0A61948A37D}" destId="{F4A769A6-0348-4C6F-A003-16416759B0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48B02-9FAF-4F23-A024-2D5749580AC8}">
      <dsp:nvSpPr>
        <dsp:cNvPr id="0" name=""/>
        <dsp:cNvSpPr/>
      </dsp:nvSpPr>
      <dsp:spPr>
        <a:xfrm>
          <a:off x="0" y="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https://dvv.fi/en/digitally-secure-life</a:t>
          </a:r>
        </a:p>
      </dsp:txBody>
      <dsp:txXfrm>
        <a:off x="24293" y="24293"/>
        <a:ext cx="6908126" cy="780854"/>
      </dsp:txXfrm>
    </dsp:sp>
    <dsp:sp modelId="{99A653C2-2956-4A49-8583-F092F04F9FD3}">
      <dsp:nvSpPr>
        <dsp:cNvPr id="0" name=""/>
        <dsp:cNvSpPr/>
      </dsp:nvSpPr>
      <dsp:spPr>
        <a:xfrm>
          <a:off x="589950" y="94464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All Digitally Secure Life content in one place</a:t>
          </a:r>
        </a:p>
      </dsp:txBody>
      <dsp:txXfrm>
        <a:off x="614243" y="968933"/>
        <a:ext cx="6722528" cy="780854"/>
      </dsp:txXfrm>
    </dsp:sp>
    <dsp:sp modelId="{67F556CE-73C5-43E0-8270-2D31533DF214}">
      <dsp:nvSpPr>
        <dsp:cNvPr id="0" name=""/>
        <dsp:cNvSpPr/>
      </dsp:nvSpPr>
      <dsp:spPr>
        <a:xfrm>
          <a:off x="1179899" y="188928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Order Digitally Secure Life stickers for your organisation</a:t>
          </a:r>
        </a:p>
      </dsp:txBody>
      <dsp:txXfrm>
        <a:off x="1204192" y="1913573"/>
        <a:ext cx="6722528" cy="780854"/>
      </dsp:txXfrm>
    </dsp:sp>
    <dsp:sp modelId="{A46D297D-68B9-4024-BD3D-F6F56C661DED}">
      <dsp:nvSpPr>
        <dsp:cNvPr id="0" name=""/>
        <dsp:cNvSpPr/>
      </dsp:nvSpPr>
      <dsp:spPr>
        <a:xfrm>
          <a:off x="1769849" y="283392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Download Digitally Secure Life posters for your organisation (Passwords and scam messages)</a:t>
          </a:r>
        </a:p>
      </dsp:txBody>
      <dsp:txXfrm>
        <a:off x="1794142" y="2858213"/>
        <a:ext cx="6722528" cy="780853"/>
      </dsp:txXfrm>
    </dsp:sp>
    <dsp:sp modelId="{DF185EF2-E9D8-4657-9714-A0142EC6872B}">
      <dsp:nvSpPr>
        <dsp:cNvPr id="0" name=""/>
        <dsp:cNvSpPr/>
      </dsp:nvSpPr>
      <dsp:spPr>
        <a:xfrm>
          <a:off x="2359799" y="377856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The website is available in Finnish, Swedish and English</a:t>
          </a:r>
        </a:p>
      </dsp:txBody>
      <dsp:txXfrm>
        <a:off x="2384092" y="3802853"/>
        <a:ext cx="6722528" cy="780854"/>
      </dsp:txXfrm>
    </dsp:sp>
    <dsp:sp modelId="{5D0BD85C-10E5-414F-805D-531B24C16B1B}">
      <dsp:nvSpPr>
        <dsp:cNvPr id="0" name=""/>
        <dsp:cNvSpPr/>
      </dsp:nvSpPr>
      <dsp:spPr>
        <a:xfrm>
          <a:off x="7361064" y="605952"/>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482370" y="605952"/>
        <a:ext cx="296524" cy="405700"/>
      </dsp:txXfrm>
    </dsp:sp>
    <dsp:sp modelId="{064050DA-4504-4419-ACC1-BF8B63D97FF6}">
      <dsp:nvSpPr>
        <dsp:cNvPr id="0" name=""/>
        <dsp:cNvSpPr/>
      </dsp:nvSpPr>
      <dsp:spPr>
        <a:xfrm>
          <a:off x="7951014" y="1550592"/>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072320" y="1550592"/>
        <a:ext cx="296524" cy="405700"/>
      </dsp:txXfrm>
    </dsp:sp>
    <dsp:sp modelId="{319FA275-CB2E-4847-8BA6-C527CD47A63B}">
      <dsp:nvSpPr>
        <dsp:cNvPr id="0" name=""/>
        <dsp:cNvSpPr/>
      </dsp:nvSpPr>
      <dsp:spPr>
        <a:xfrm>
          <a:off x="8540964" y="2481408"/>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662270" y="2481408"/>
        <a:ext cx="296524" cy="405700"/>
      </dsp:txXfrm>
    </dsp:sp>
    <dsp:sp modelId="{434D2B7F-BFDF-4EF3-89B1-5C6E3E0D46B8}">
      <dsp:nvSpPr>
        <dsp:cNvPr id="0" name=""/>
        <dsp:cNvSpPr/>
      </dsp:nvSpPr>
      <dsp:spPr>
        <a:xfrm>
          <a:off x="9130914" y="3435264"/>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252220" y="3435264"/>
        <a:ext cx="296524" cy="405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D27AE-C70B-4997-A367-0877F053F136}">
      <dsp:nvSpPr>
        <dsp:cNvPr id="0" name=""/>
        <dsp:cNvSpPr/>
      </dsp:nvSpPr>
      <dsp:spPr>
        <a:xfrm rot="5400000">
          <a:off x="6382799" y="-2538450"/>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a:hlinkClick xmlns:r="http://schemas.openxmlformats.org/officeDocument/2006/relationships" r:id="rId1"/>
            </a:rPr>
            <a:t>https://www.eoppiva.fi/en/courses/digitally-secure-working-life/</a:t>
          </a:r>
        </a:p>
      </dsp:txBody>
      <dsp:txXfrm rot="-5400000">
        <a:off x="3693600" y="208742"/>
        <a:ext cx="6508407" cy="1072014"/>
      </dsp:txXfrm>
    </dsp:sp>
    <dsp:sp modelId="{3B076C07-A0E6-480E-81C0-595A265C1160}">
      <dsp:nvSpPr>
        <dsp:cNvPr id="0" name=""/>
        <dsp:cNvSpPr/>
      </dsp:nvSpPr>
      <dsp:spPr>
        <a:xfrm>
          <a:off x="0" y="225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a:t>Digitally secure working life ( available in Finnish, Swedish and English)</a:t>
          </a:r>
        </a:p>
      </dsp:txBody>
      <dsp:txXfrm>
        <a:off x="72492" y="74742"/>
        <a:ext cx="3548616" cy="1340016"/>
      </dsp:txXfrm>
    </dsp:sp>
    <dsp:sp modelId="{E9C59611-0459-49B1-B962-16AE03518964}">
      <dsp:nvSpPr>
        <dsp:cNvPr id="0" name=""/>
        <dsp:cNvSpPr/>
      </dsp:nvSpPr>
      <dsp:spPr>
        <a:xfrm rot="5400000">
          <a:off x="6382799" y="-979200"/>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a:hlinkClick xmlns:r="http://schemas.openxmlformats.org/officeDocument/2006/relationships" r:id="rId2"/>
            </a:rPr>
            <a:t>https://www.eoppiva.fi/en/courses/operate-safely-in-the-digital-world/</a:t>
          </a:r>
        </a:p>
      </dsp:txBody>
      <dsp:txXfrm rot="-5400000">
        <a:off x="3693600" y="1767992"/>
        <a:ext cx="6508407" cy="1072014"/>
      </dsp:txXfrm>
    </dsp:sp>
    <dsp:sp modelId="{98436E22-A61D-4B25-B25B-E5E9AE2B254B}">
      <dsp:nvSpPr>
        <dsp:cNvPr id="0" name=""/>
        <dsp:cNvSpPr/>
      </dsp:nvSpPr>
      <dsp:spPr>
        <a:xfrm>
          <a:off x="0" y="156150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a:t>Operate safely in the digital world (available in Finnish, Swedish and English)</a:t>
          </a:r>
        </a:p>
      </dsp:txBody>
      <dsp:txXfrm>
        <a:off x="72492" y="1633992"/>
        <a:ext cx="3548616" cy="1340016"/>
      </dsp:txXfrm>
    </dsp:sp>
    <dsp:sp modelId="{9CA87475-CCA6-4577-993A-1691E83F4953}">
      <dsp:nvSpPr>
        <dsp:cNvPr id="0" name=""/>
        <dsp:cNvSpPr/>
      </dsp:nvSpPr>
      <dsp:spPr>
        <a:xfrm rot="5400000">
          <a:off x="6382799" y="580049"/>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a:hlinkClick xmlns:r="http://schemas.openxmlformats.org/officeDocument/2006/relationships" r:id="rId3"/>
            </a:rPr>
            <a:t>https://www.eoppiva.fi/koulutukset/abc-of-data-protection-for-public-administration-personnel-2020/</a:t>
          </a:r>
        </a:p>
      </dsp:txBody>
      <dsp:txXfrm rot="-5400000">
        <a:off x="3693600" y="3327242"/>
        <a:ext cx="6508407" cy="1072014"/>
      </dsp:txXfrm>
    </dsp:sp>
    <dsp:sp modelId="{01C0C26B-7ACA-425D-940D-2E1A387CAD3B}">
      <dsp:nvSpPr>
        <dsp:cNvPr id="0" name=""/>
        <dsp:cNvSpPr/>
      </dsp:nvSpPr>
      <dsp:spPr>
        <a:xfrm>
          <a:off x="0" y="312075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a:t>Data protection ABC + Data protection ABC 2020 (available in Finnish, Swedish and English)</a:t>
          </a:r>
        </a:p>
      </dsp:txBody>
      <dsp:txXfrm>
        <a:off x="72492" y="3193242"/>
        <a:ext cx="3548616" cy="1340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4362E-4A97-47EB-9EE8-546A2824A1F9}">
      <dsp:nvSpPr>
        <dsp:cNvPr id="0" name=""/>
        <dsp:cNvSpPr/>
      </dsp:nvSpPr>
      <dsp:spPr>
        <a:xfrm rot="5400000">
          <a:off x="6533099" y="-2839500"/>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a:hlinkClick xmlns:r="http://schemas.openxmlformats.org/officeDocument/2006/relationships" r:id="rId1"/>
            </a:rPr>
            <a:t>https://www.eoppiva.fi/en/courses/digital-security-for-local-government-officials/</a:t>
          </a:r>
        </a:p>
      </dsp:txBody>
      <dsp:txXfrm rot="-5400000">
        <a:off x="3693600" y="43318"/>
        <a:ext cx="6523081" cy="800762"/>
      </dsp:txXfrm>
    </dsp:sp>
    <dsp:sp modelId="{5F0BC4DD-93B4-45C0-A24F-A23EC7AACE1F}">
      <dsp:nvSpPr>
        <dsp:cNvPr id="0" name=""/>
        <dsp:cNvSpPr/>
      </dsp:nvSpPr>
      <dsp:spPr>
        <a:xfrm>
          <a:off x="0" y="0"/>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Digital security for local government officials (available in Finnish, Swedish and English)</a:t>
          </a:r>
        </a:p>
      </dsp:txBody>
      <dsp:txXfrm>
        <a:off x="54149" y="54149"/>
        <a:ext cx="3585302" cy="1000952"/>
      </dsp:txXfrm>
    </dsp:sp>
    <dsp:sp modelId="{5CD181D1-A605-4659-92BA-D23CE067EFD0}">
      <dsp:nvSpPr>
        <dsp:cNvPr id="0" name=""/>
        <dsp:cNvSpPr/>
      </dsp:nvSpPr>
      <dsp:spPr>
        <a:xfrm rot="5400000">
          <a:off x="6533100" y="-1561556"/>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a:hlinkClick xmlns:r="http://schemas.openxmlformats.org/officeDocument/2006/relationships" r:id="rId2"/>
            </a:rPr>
            <a:t>https://www.eoppiva.fi/koulutukset/digital-security-for-elected-wellbeing-services-county-officials/</a:t>
          </a:r>
        </a:p>
      </dsp:txBody>
      <dsp:txXfrm rot="-5400000">
        <a:off x="3693601" y="1321262"/>
        <a:ext cx="6523081" cy="800762"/>
      </dsp:txXfrm>
    </dsp:sp>
    <dsp:sp modelId="{CBF91AD7-E1E0-4863-B8F5-3C98630DB04E}">
      <dsp:nvSpPr>
        <dsp:cNvPr id="0" name=""/>
        <dsp:cNvSpPr/>
      </dsp:nvSpPr>
      <dsp:spPr>
        <a:xfrm>
          <a:off x="0" y="1167018"/>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Digital security for elected officials in wellbeing services counties (available in Finnish, Swedish and English)</a:t>
          </a:r>
        </a:p>
      </dsp:txBody>
      <dsp:txXfrm>
        <a:off x="54149" y="1221167"/>
        <a:ext cx="3585302" cy="1000952"/>
      </dsp:txXfrm>
    </dsp:sp>
    <dsp:sp modelId="{1D9688D5-BFDC-4AC1-822B-4988D2CFF428}">
      <dsp:nvSpPr>
        <dsp:cNvPr id="0" name=""/>
        <dsp:cNvSpPr/>
      </dsp:nvSpPr>
      <dsp:spPr>
        <a:xfrm rot="5400000">
          <a:off x="6532693" y="-382423"/>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a:hlinkClick xmlns:r="http://schemas.openxmlformats.org/officeDocument/2006/relationships" r:id="rId3"/>
            </a:rPr>
            <a:t>https://www.eoppiva.fi/en/courses/abc-of-data-protection-2-deeper-in-data-protection/</a:t>
          </a:r>
        </a:p>
      </dsp:txBody>
      <dsp:txXfrm rot="-5400000">
        <a:off x="3693194" y="2500395"/>
        <a:ext cx="6523081" cy="800762"/>
      </dsp:txXfrm>
    </dsp:sp>
    <dsp:sp modelId="{C001EB42-3534-48CF-B1F5-73B1EDBF6528}">
      <dsp:nvSpPr>
        <dsp:cNvPr id="0" name=""/>
        <dsp:cNvSpPr/>
      </dsp:nvSpPr>
      <dsp:spPr>
        <a:xfrm>
          <a:off x="0" y="2331731"/>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ABC of data protection 2 – deeper in data protection (available in Finnish, Swedish and English)</a:t>
          </a:r>
        </a:p>
      </dsp:txBody>
      <dsp:txXfrm>
        <a:off x="54149" y="2385880"/>
        <a:ext cx="3585302" cy="1000952"/>
      </dsp:txXfrm>
    </dsp:sp>
    <dsp:sp modelId="{494E4E8E-E4D5-4F14-B5EF-366D98F0D091}">
      <dsp:nvSpPr>
        <dsp:cNvPr id="0" name=""/>
        <dsp:cNvSpPr/>
      </dsp:nvSpPr>
      <dsp:spPr>
        <a:xfrm rot="5400000">
          <a:off x="6533100" y="7678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a:hlinkClick xmlns:r="http://schemas.openxmlformats.org/officeDocument/2006/relationships" r:id="rId4"/>
            </a:rPr>
            <a:t>https://www.eoppiva.fi/en/courses/security-classified-documents/</a:t>
          </a:r>
        </a:p>
      </dsp:txBody>
      <dsp:txXfrm rot="-5400000">
        <a:off x="3693601" y="3650687"/>
        <a:ext cx="6523081" cy="800762"/>
      </dsp:txXfrm>
    </dsp:sp>
    <dsp:sp modelId="{FA57C8A4-187E-4AF8-9976-E0067DA12A80}">
      <dsp:nvSpPr>
        <dsp:cNvPr id="0" name=""/>
        <dsp:cNvSpPr/>
      </dsp:nvSpPr>
      <dsp:spPr>
        <a:xfrm>
          <a:off x="0" y="3496443"/>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Security classified documents (available in Finnish, Swedish and English)</a:t>
          </a:r>
        </a:p>
      </dsp:txBody>
      <dsp:txXfrm>
        <a:off x="54149" y="3550592"/>
        <a:ext cx="3585302" cy="100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2A0F9-9895-46CA-9262-6C7A253F2D8A}">
      <dsp:nvSpPr>
        <dsp:cNvPr id="0" name=""/>
        <dsp:cNvSpPr/>
      </dsp:nvSpPr>
      <dsp:spPr>
        <a:xfrm rot="5400000">
          <a:off x="6533099" y="-27262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kern="1200">
              <a:hlinkClick xmlns:r="http://schemas.openxmlformats.org/officeDocument/2006/relationships" r:id="rId1"/>
            </a:rPr>
            <a:t>https://www.eoppiva.fi/koulutukset/securing-digital-operations-during-incidents/</a:t>
          </a:r>
        </a:p>
      </dsp:txBody>
      <dsp:txXfrm rot="-5400000">
        <a:off x="3693600" y="156550"/>
        <a:ext cx="6523081" cy="800762"/>
      </dsp:txXfrm>
    </dsp:sp>
    <dsp:sp modelId="{C1D3D8DE-057A-4816-848F-13710A302823}">
      <dsp:nvSpPr>
        <dsp:cNvPr id="0" name=""/>
        <dsp:cNvSpPr/>
      </dsp:nvSpPr>
      <dsp:spPr>
        <a:xfrm>
          <a:off x="0" y="2306"/>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Securing digital operations during incidents (available in Finnish, Swedish and English)</a:t>
          </a:r>
        </a:p>
      </dsp:txBody>
      <dsp:txXfrm>
        <a:off x="54149" y="56455"/>
        <a:ext cx="3585302" cy="1000952"/>
      </dsp:txXfrm>
    </dsp:sp>
    <dsp:sp modelId="{B2581196-7D4A-4488-A112-9B399F6801A1}">
      <dsp:nvSpPr>
        <dsp:cNvPr id="0" name=""/>
        <dsp:cNvSpPr/>
      </dsp:nvSpPr>
      <dsp:spPr>
        <a:xfrm rot="5400000">
          <a:off x="6533100" y="-1561556"/>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kern="1200">
              <a:hlinkClick xmlns:r="http://schemas.openxmlformats.org/officeDocument/2006/relationships" r:id="rId2"/>
            </a:rPr>
            <a:t>https://www.eoppiva.fi/koulutukset/risk-management-in-the-digital-world/</a:t>
          </a:r>
        </a:p>
      </dsp:txBody>
      <dsp:txXfrm rot="-5400000">
        <a:off x="3693601" y="1321262"/>
        <a:ext cx="6523081" cy="800762"/>
      </dsp:txXfrm>
    </dsp:sp>
    <dsp:sp modelId="{7D6006EE-316E-42E3-B753-600E4F82224B}">
      <dsp:nvSpPr>
        <dsp:cNvPr id="0" name=""/>
        <dsp:cNvSpPr/>
      </dsp:nvSpPr>
      <dsp:spPr>
        <a:xfrm>
          <a:off x="0" y="1167018"/>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Risk management in the digital world (available in Finnish, Swedish and English)</a:t>
          </a:r>
        </a:p>
      </dsp:txBody>
      <dsp:txXfrm>
        <a:off x="54149" y="1221167"/>
        <a:ext cx="3585302" cy="1000952"/>
      </dsp:txXfrm>
    </dsp:sp>
    <dsp:sp modelId="{05F6207B-D120-42F8-A665-DEADA7632AE9}">
      <dsp:nvSpPr>
        <dsp:cNvPr id="0" name=""/>
        <dsp:cNvSpPr/>
      </dsp:nvSpPr>
      <dsp:spPr>
        <a:xfrm rot="5400000">
          <a:off x="6533100" y="-396843"/>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kern="1200">
              <a:hlinkClick xmlns:r="http://schemas.openxmlformats.org/officeDocument/2006/relationships" r:id="rId3"/>
            </a:rPr>
            <a:t>https://www.eoppiva.fi/koulutukset/organising-digital-security-through-architecture/</a:t>
          </a:r>
        </a:p>
      </dsp:txBody>
      <dsp:txXfrm rot="-5400000">
        <a:off x="3693601" y="2485975"/>
        <a:ext cx="6523081" cy="800762"/>
      </dsp:txXfrm>
    </dsp:sp>
    <dsp:sp modelId="{49CDFD4A-303A-4407-BC45-137BBE19EF2F}">
      <dsp:nvSpPr>
        <dsp:cNvPr id="0" name=""/>
        <dsp:cNvSpPr/>
      </dsp:nvSpPr>
      <dsp:spPr>
        <a:xfrm>
          <a:off x="0" y="2331731"/>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0" i="0" kern="1200"/>
            <a:t>Organising digital security through architecture (available in Finnish, Swedish and English) </a:t>
          </a:r>
        </a:p>
        <a:p>
          <a:pPr marL="0" lvl="0" indent="0" algn="ctr" defTabSz="711200">
            <a:lnSpc>
              <a:spcPct val="90000"/>
            </a:lnSpc>
            <a:spcBef>
              <a:spcPct val="0"/>
            </a:spcBef>
            <a:spcAft>
              <a:spcPct val="35000"/>
            </a:spcAft>
            <a:buNone/>
          </a:pPr>
          <a:endParaRPr lang="en-US" sz="1600" kern="1200"/>
        </a:p>
      </dsp:txBody>
      <dsp:txXfrm>
        <a:off x="54149" y="2385880"/>
        <a:ext cx="3585302" cy="1000952"/>
      </dsp:txXfrm>
    </dsp:sp>
    <dsp:sp modelId="{F4A769A6-0348-4C6F-A003-16416759B0C9}">
      <dsp:nvSpPr>
        <dsp:cNvPr id="0" name=""/>
        <dsp:cNvSpPr/>
      </dsp:nvSpPr>
      <dsp:spPr>
        <a:xfrm rot="5400000">
          <a:off x="6533100" y="7678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kern="1200">
              <a:hlinkClick xmlns:r="http://schemas.openxmlformats.org/officeDocument/2006/relationships" r:id="rId4"/>
            </a:rPr>
            <a:t>https://www.eoppiva.fi/koulutukset/julkri-assess-and-develop-information-security/</a:t>
          </a:r>
        </a:p>
      </dsp:txBody>
      <dsp:txXfrm rot="-5400000">
        <a:off x="3693601" y="3650687"/>
        <a:ext cx="6523081" cy="800762"/>
      </dsp:txXfrm>
    </dsp:sp>
    <dsp:sp modelId="{AD85BF35-98D1-44E0-B970-02B4927896BC}">
      <dsp:nvSpPr>
        <dsp:cNvPr id="0" name=""/>
        <dsp:cNvSpPr/>
      </dsp:nvSpPr>
      <dsp:spPr>
        <a:xfrm>
          <a:off x="0" y="3496443"/>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Julkri – Assess And Develop Information Security (available in Finnish, Swedish and English)</a:t>
          </a:r>
        </a:p>
      </dsp:txBody>
      <dsp:txXfrm>
        <a:off x="54149" y="3550592"/>
        <a:ext cx="3585302" cy="10009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0A7C7-AA3F-476B-B0EB-C70BC5CA0BCD}" type="datetimeFigureOut">
              <a:rPr lang="fi-FI" smtClean="0"/>
              <a:t>23.12.2024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003DD-B956-4332-B588-A05840B6A93C}" type="slidenum">
              <a:rPr lang="fi-FI" smtClean="0"/>
              <a:t>‹#›</a:t>
            </a:fld>
            <a:endParaRPr lang="fi-FI"/>
          </a:p>
        </p:txBody>
      </p:sp>
    </p:spTree>
    <p:extLst>
      <p:ext uri="{BB962C8B-B14F-4D97-AF65-F5344CB8AC3E}">
        <p14:creationId xmlns:p14="http://schemas.microsoft.com/office/powerpoint/2010/main" val="121750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dirty="0"/>
              <a:t>DIGITAL AND POPULATION DATA SERVICES AGENCY</a:t>
            </a:r>
          </a:p>
        </p:txBody>
      </p:sp>
      <p:sp>
        <p:nvSpPr>
          <p:cNvPr id="4" name="Dian numeron paikkamerkki 3"/>
          <p:cNvSpPr>
            <a:spLocks noGrp="1"/>
          </p:cNvSpPr>
          <p:nvPr>
            <p:ph type="sldNum" sz="quarter" idx="5"/>
          </p:nvPr>
        </p:nvSpPr>
        <p:spPr/>
        <p:txBody>
          <a:bodyPr/>
          <a:lstStyle/>
          <a:p>
            <a:fld id="{CC2003DD-B956-4332-B588-A05840B6A93C}" type="slidenum">
              <a:rPr lang="fi-FI" smtClean="0"/>
              <a:t>1</a:t>
            </a:fld>
            <a:endParaRPr lang="fi-FI"/>
          </a:p>
        </p:txBody>
      </p:sp>
    </p:spTree>
    <p:extLst>
      <p:ext uri="{BB962C8B-B14F-4D97-AF65-F5344CB8AC3E}">
        <p14:creationId xmlns:p14="http://schemas.microsoft.com/office/powerpoint/2010/main" val="144144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2</a:t>
            </a:fld>
            <a:endParaRPr lang="fi-FI"/>
          </a:p>
        </p:txBody>
      </p:sp>
    </p:spTree>
    <p:extLst>
      <p:ext uri="{BB962C8B-B14F-4D97-AF65-F5344CB8AC3E}">
        <p14:creationId xmlns:p14="http://schemas.microsoft.com/office/powerpoint/2010/main" val="197254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18</a:t>
            </a:fld>
            <a:endParaRPr lang="fi-FI"/>
          </a:p>
        </p:txBody>
      </p:sp>
    </p:spTree>
    <p:extLst>
      <p:ext uri="{BB962C8B-B14F-4D97-AF65-F5344CB8AC3E}">
        <p14:creationId xmlns:p14="http://schemas.microsoft.com/office/powerpoint/2010/main" val="223655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20</a:t>
            </a:fld>
            <a:endParaRPr lang="fi-FI"/>
          </a:p>
        </p:txBody>
      </p:sp>
    </p:spTree>
    <p:extLst>
      <p:ext uri="{BB962C8B-B14F-4D97-AF65-F5344CB8AC3E}">
        <p14:creationId xmlns:p14="http://schemas.microsoft.com/office/powerpoint/2010/main" val="91391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23</a:t>
            </a:fld>
            <a:endParaRPr lang="fi-FI"/>
          </a:p>
        </p:txBody>
      </p:sp>
    </p:spTree>
    <p:extLst>
      <p:ext uri="{BB962C8B-B14F-4D97-AF65-F5344CB8AC3E}">
        <p14:creationId xmlns:p14="http://schemas.microsoft.com/office/powerpoint/2010/main" val="378195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25</a:t>
            </a:fld>
            <a:endParaRPr lang="fi-FI"/>
          </a:p>
        </p:txBody>
      </p:sp>
    </p:spTree>
    <p:extLst>
      <p:ext uri="{BB962C8B-B14F-4D97-AF65-F5344CB8AC3E}">
        <p14:creationId xmlns:p14="http://schemas.microsoft.com/office/powerpoint/2010/main" val="7877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27</a:t>
            </a:fld>
            <a:endParaRPr lang="fi-FI"/>
          </a:p>
        </p:txBody>
      </p:sp>
    </p:spTree>
    <p:extLst>
      <p:ext uri="{BB962C8B-B14F-4D97-AF65-F5344CB8AC3E}">
        <p14:creationId xmlns:p14="http://schemas.microsoft.com/office/powerpoint/2010/main" val="2810654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28</a:t>
            </a:fld>
            <a:endParaRPr lang="fi-FI"/>
          </a:p>
        </p:txBody>
      </p:sp>
    </p:spTree>
    <p:extLst>
      <p:ext uri="{BB962C8B-B14F-4D97-AF65-F5344CB8AC3E}">
        <p14:creationId xmlns:p14="http://schemas.microsoft.com/office/powerpoint/2010/main" val="342495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dirty="0"/>
              <a:t>DIGITAL AND POPULATION DATA SERVICES AGENCY</a:t>
            </a:r>
          </a:p>
        </p:txBody>
      </p:sp>
      <p:sp>
        <p:nvSpPr>
          <p:cNvPr id="4" name="Dian numeron paikkamerkki 3"/>
          <p:cNvSpPr>
            <a:spLocks noGrp="1"/>
          </p:cNvSpPr>
          <p:nvPr>
            <p:ph type="sldNum" sz="quarter" idx="5"/>
          </p:nvPr>
        </p:nvSpPr>
        <p:spPr/>
        <p:txBody>
          <a:bodyPr/>
          <a:lstStyle/>
          <a:p>
            <a:fld id="{CC2003DD-B956-4332-B588-A05840B6A93C}" type="slidenum">
              <a:rPr lang="fi-FI" smtClean="0"/>
              <a:t>50</a:t>
            </a:fld>
            <a:endParaRPr lang="fi-FI"/>
          </a:p>
        </p:txBody>
      </p:sp>
    </p:spTree>
    <p:extLst>
      <p:ext uri="{BB962C8B-B14F-4D97-AF65-F5344CB8AC3E}">
        <p14:creationId xmlns:p14="http://schemas.microsoft.com/office/powerpoint/2010/main" val="506379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14063FCB-FB43-45B2-8D39-00F85716FD35}" type="datetime1">
              <a:rPr lang="fi-FI" smtClean="0"/>
              <a:t>23.12.2024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62582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51CD833B-283B-488B-B8D5-1308DF55E246}"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66232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8A7494F-ABF8-46BE-AFC7-E840F135B27C}"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4650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103772F-6BDB-4DB9-83C8-503556D6F3CA}"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55485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267B26E-813C-476F-89B4-908F920FD3A1}"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2976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ABEC9C0-FC48-4078-8F7E-97AEDC18525A}" type="datetime1">
              <a:rPr lang="fi-FI" smtClean="0"/>
              <a:t>23.12.2024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237451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FCD0F7B8-4435-4FCF-AE99-A9C2014EFB1A}" type="datetime1">
              <a:rPr lang="fi-FI" smtClean="0"/>
              <a:t>23.12.2024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414612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AE878C4-08D7-4C5F-81E9-3C79CF052101}" type="datetime1">
              <a:rPr lang="fi-FI" smtClean="0"/>
              <a:t>23.12.2024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0714201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3420909-95FB-4F78-8F79-A56A804E9B94}" type="datetime1">
              <a:rPr lang="fi-FI" smtClean="0"/>
              <a:t>23.12.2024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151427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A4BE17D-6F72-4191-9D27-432F0BA63719}"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919240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83CFFD3-378E-4D82-B2AE-939524D2C897}"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104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6949441F-F9C4-4D6C-BC23-7FF094CA0D8A}" type="datetime1">
              <a:rPr lang="fi-FI" smtClean="0"/>
              <a:t>23.12.2024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57102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752E43F-29BE-4464-9D22-7BF1D1F79616}" type="datetime1">
              <a:rPr lang="fi-FI" smtClean="0"/>
              <a:t>23.12.2024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46928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0F96CA9-57AA-4170-B6CC-35FF74001A7B}" type="datetime1">
              <a:rPr lang="fi-FI" smtClean="0"/>
              <a:t>23.12.2024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761004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49BECB67-FFB7-4CB7-AA41-FE2F98D18AB3}" type="datetime1">
              <a:rPr lang="fi-FI" smtClean="0"/>
              <a:t>23.12.2024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2182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AEC4C1DE-904D-4BD7-BA2F-E677BA50ADDB}" type="datetime1">
              <a:rPr lang="fi-FI" smtClean="0"/>
              <a:t>23.12.2024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01191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F3B8CDCE-6B50-463E-B103-CB331068932B}" type="datetime1">
              <a:rPr lang="fi-FI" smtClean="0"/>
              <a:t>23.12.2024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82794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5EAA052D-A17E-4926-BD42-96FB45BA3BED}" type="datetime1">
              <a:rPr lang="fi-FI" smtClean="0"/>
              <a:t>23.12.2024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675095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CD9AE41F-1E2B-4DB9-8A58-7FF8D7E45B6C}" type="datetime1">
              <a:rPr lang="fi-FI" smtClean="0"/>
              <a:t>23.12.2024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873792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6BF3707A-1CF9-4231-8918-5294C2024413}" type="datetime1">
              <a:rPr lang="fi-FI" smtClean="0"/>
              <a:t>23.12.2024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228223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7FD870EB-D992-49D6-A315-E11998A6020C}" type="datetime1">
              <a:rPr lang="fi-FI" smtClean="0"/>
              <a:t>23.12.2024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963203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1F63E3D5-4B7A-4C6C-ADB2-B68868F7CBE5}" type="datetime1">
              <a:rPr lang="fi-FI" smtClean="0"/>
              <a:t>23.12.2024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13791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D804722-14CE-46DA-9027-52CA22FF0ADA}" type="datetime1">
              <a:rPr lang="fi-FI" smtClean="0"/>
              <a:t>23.12.2024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025970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888E147-CB03-4BE3-9346-83B1BD6AE5A4}" type="datetime1">
              <a:rPr lang="fi-FI" smtClean="0"/>
              <a:t>23.12.2024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203387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9AE9C92D-2EDE-447D-B34E-2F520708128A}" type="datetime1">
              <a:rPr lang="fi-FI" smtClean="0"/>
              <a:t>23.12.2024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9651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FBFC80-5EB1-4EBA-88C3-F5C14467A870}" type="datetime1">
              <a:rPr lang="fi-FI" smtClean="0"/>
              <a:t>23.12.2024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24130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26B897C4-4425-4B78-BE34-6A0836CA8575}" type="datetime1">
              <a:rPr lang="fi-FI" smtClean="0"/>
              <a:t>23.12.2024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959010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CD80F2FF-D2F7-4083-806E-2C39801AB1D0}" type="datetime1">
              <a:rPr lang="fi-FI" smtClean="0"/>
              <a:t>23.12.2024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274910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74DF5340-EC57-48C8-9446-364438233FA1}" type="datetime1">
              <a:rPr lang="fi-FI" smtClean="0"/>
              <a:t>23.12.2024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478827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4857D5EB-3174-4007-8C21-632522B70E80}" type="datetime1">
              <a:rPr lang="fi-FI" smtClean="0"/>
              <a:t>23.12.2024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3423109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1F53704-24E9-4566-A8BE-B6E137802D04}"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244249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29D9374-069C-4C90-B9BD-B1DC6278585E}"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58575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FB64A7D-F05B-4497-8ABF-FF52B5A77469}"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32069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C9CEB19C-B56A-4A69-B323-CB77763CF883}" type="datetime1">
              <a:rPr lang="fi-FI" smtClean="0"/>
              <a:t>23.12.2024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732881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4A0C1D1-2ECA-4A71-8B83-52915EAC1FF6}"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06679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1EB51D4C-DFF0-49E3-94DC-74F58D391095}" type="datetime1">
              <a:rPr lang="fi-FI" smtClean="0"/>
              <a:t>23.12.2024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12487223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0AB68352-0E70-44A6-A4BB-B062AFB1D80B}" type="datetime1">
              <a:rPr lang="fi-FI" smtClean="0"/>
              <a:t>23.12.2024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09123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187F7BA7-F347-4CC4-8A7E-3E86AA677AD1}" type="datetime1">
              <a:rPr lang="fi-FI" smtClean="0"/>
              <a:t>23.12.2024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30220396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1F8090D-12F1-45EB-8455-F67F255C69A3}" type="datetime1">
              <a:rPr lang="fi-FI" smtClean="0"/>
              <a:t>23.12.2024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5617433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7F2C91A-92EC-496A-AAAF-CACD522661C9}"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862044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BFC6393-DFE8-46C2-BE3D-26B6437A3811}"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836487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8D47559E-00E1-45C0-9480-F5A984545BFF}" type="datetime1">
              <a:rPr lang="fi-FI" smtClean="0"/>
              <a:t>23.12.2024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21974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131B67D2-1B63-4422-A69D-CF064455C1B6}" type="datetime1">
              <a:rPr lang="fi-FI" smtClean="0"/>
              <a:t>23.12.2024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066329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6503844B-2AF9-47F2-B8E8-C28B27BD25DC}" type="datetime1">
              <a:rPr lang="fi-FI" smtClean="0"/>
              <a:t>23.12.2024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8454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D808F95-839D-43FA-9CBB-096A2BFFC5BE}" type="datetime1">
              <a:rPr lang="fi-FI" smtClean="0"/>
              <a:t>23.12.2024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972503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434B71E6-4B11-4262-A6ED-7E142C1C087C}" type="datetime1">
              <a:rPr lang="fi-FI" smtClean="0"/>
              <a:t>23.12.2024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041574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9941C93-35C0-4750-9766-1BBA127D593E}" type="datetime1">
              <a:rPr lang="fi-FI" smtClean="0"/>
              <a:t>23.12.2024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69959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5B0BF1AC-E394-4653-86A0-65DFCD3842DA}" type="datetime1">
              <a:rPr lang="fi-FI" smtClean="0"/>
              <a:t>23.12.2024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4033507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A7F92B03-A9E9-44E2-8C3D-53A51192B964}" type="datetime1">
              <a:rPr lang="fi-FI" smtClean="0"/>
              <a:t>23.12.2024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97294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9AC8C6FD-AB6C-492F-9F43-3C345C831C52}" type="datetime1">
              <a:rPr lang="fi-FI" smtClean="0"/>
              <a:t>23.12.2024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3631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A7A63406-0C6E-413E-AA77-6CA76457E3E9}" type="datetime1">
              <a:rPr lang="fi-FI" smtClean="0"/>
              <a:t>23.12.2024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59270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0BF3E424-35C3-45BC-850C-1551F0260CAF}" type="datetime1">
              <a:rPr lang="fi-FI" smtClean="0"/>
              <a:t>23.12.2024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23927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5687D60E-C3EE-49A5-8FE5-F44341782D6E}" type="datetime1">
              <a:rPr lang="fi-FI" smtClean="0"/>
              <a:t>23.12.2024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968169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6884B03-6A8E-46AD-A313-9965FA132EF6}" type="datetime1">
              <a:rPr lang="fi-FI" smtClean="0"/>
              <a:t>23.12.2024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797464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8AC79B73-F339-418D-ADDD-C01F34C36BA2}" type="datetime1">
              <a:rPr lang="fi-FI" smtClean="0"/>
              <a:t>23.12.2024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87151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140D0DFE-D9F0-4DC8-B032-8783FDB504BD}" type="datetime1">
              <a:rPr lang="fi-FI" smtClean="0"/>
              <a:t>23.12.2024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213059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8E641349-D9B6-4688-BF61-F1253A3E4AF4}" type="datetime1">
              <a:rPr lang="fi-FI" smtClean="0"/>
              <a:t>23.12.2024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751782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750DDE2-EF5A-44BC-8A82-99679B150645}" type="datetime1">
              <a:rPr lang="fi-FI" smtClean="0"/>
              <a:t>23.12.2024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324059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CC78307-9CD9-48E4-86B3-752AEBD4A5BD}" type="datetime1">
              <a:rPr lang="fi-FI" smtClean="0"/>
              <a:t>23.12.2024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71041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C8F60FEC-8775-4C6C-B226-29D668D309E3}" type="datetime1">
              <a:rPr lang="fi-FI" smtClean="0"/>
              <a:t>23.12.2024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4229890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F007877-3EA2-40BF-87CC-5E17801566DE}"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8512937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07D4EEAC-BA19-45FC-8EE6-18AF79A235AF}"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156495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4AAADC1-EAE1-4289-85FE-101A61C8E03D}"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5689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81F06078-A1B9-47D3-AF7E-A44954A07DB8}"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40270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2BC2B453-84C6-4967-942E-2B16C97000D6}" type="datetime1">
              <a:rPr lang="fi-FI" smtClean="0"/>
              <a:t>23.12.2024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1021923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E98C6BC8-90B9-418C-909B-D1C1C58548A4}" type="datetime1">
              <a:rPr lang="fi-FI" smtClean="0"/>
              <a:t>23.12.2024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22767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3DAA4FF7-AF59-4B92-B0EF-FC16D0DACD6E}" type="datetime1">
              <a:rPr lang="fi-FI" smtClean="0"/>
              <a:t>23.12.2024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2383646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13FF04B-D020-4D11-AF82-E9CC7D0CDA8F}" type="datetime1">
              <a:rPr lang="fi-FI" smtClean="0"/>
              <a:t>23.12.2024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985419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B4D99CA7-E351-4380-8538-3418E04FDD98}" type="datetime1">
              <a:rPr lang="fi-FI" smtClean="0"/>
              <a:t>23.12.2024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1803532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84F08CE-06BC-43B5-9299-D05654963714}"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306456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76C3211-A794-4BF7-A1A2-56E22AB85E1C}" type="datetime1">
              <a:rPr lang="fi-FI" smtClean="0"/>
              <a:t>23.12.2024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7812965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25D6E6A3-E02B-4BBE-B3E1-93D71612AC3D}" type="datetime1">
              <a:rPr lang="fi-FI" smtClean="0"/>
              <a:t>23.12.2024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2253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C112F79E-E28F-4265-8041-7629E6E8D227}" type="datetime1">
              <a:rPr lang="fi-FI" smtClean="0"/>
              <a:t>23.12.2024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1210671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F3D82AC1-6B39-4C72-AA06-430065F1ABAF}" type="datetime1">
              <a:rPr lang="fi-FI" smtClean="0"/>
              <a:t>23.12.2024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0478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F6679D41-0E49-45FE-BB67-F1ACD8CA31E5}" type="datetime1">
              <a:rPr lang="fi-FI" smtClean="0"/>
              <a:t>23.12.2024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4762331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B7B201BB-C346-4382-82BF-C18187FE325D}" type="datetime1">
              <a:rPr lang="fi-FI" smtClean="0"/>
              <a:t>23.12.2024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4635149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03714B0-6399-4E65-96F4-F019E2F0275D}" type="datetime1">
              <a:rPr lang="fi-FI" smtClean="0"/>
              <a:t>23.12.2024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28089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B1AD13A4-16B4-44E3-AF2C-E5BBE40E9C8E}" type="datetime1">
              <a:rPr lang="fi-FI" smtClean="0"/>
              <a:t>23.12.2024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50208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9C0BDE99-C83E-4B5C-9BA4-D377E8031DAD}" type="datetime1">
              <a:rPr lang="fi-FI" smtClean="0"/>
              <a:t>23.12.2024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589855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5DAB6477-FEF6-421F-85DA-DFBB8631DDD9}" type="datetime1">
              <a:rPr lang="fi-FI" smtClean="0"/>
              <a:t>23.12.2024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8640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7C23DD93-0E8D-46DD-A96C-D54EFC9CD4C4}" type="datetime1">
              <a:rPr lang="fi-FI" smtClean="0"/>
              <a:t>23.12.2024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75917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E7777CFB-EDAA-4748-B2E0-A608F384A9F4}" type="datetime1">
              <a:rPr lang="fi-FI" smtClean="0"/>
              <a:t>23.12.2024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8680CC61-DB77-4485-B460-D8E4038D4204}"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467626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2A429877-ECD4-4669-9D34-3F82F56FA729}" type="datetime1">
              <a:rPr lang="fi-FI" smtClean="0"/>
              <a:t>23.12.2024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9002339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hdr="0"/>
  <p:txStyles>
    <p:titleStyle>
      <a:lvl1pPr algn="l" defTabSz="609585" rtl="0" eaLnBrk="1" latinLnBrk="0" hangingPunct="1">
        <a:spcBef>
          <a:spcPct val="0"/>
        </a:spcBef>
        <a:buNone/>
        <a:defRPr sz="4000" b="1" i="0" kern="1200">
          <a:solidFill>
            <a:srgbClr val="E3045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5080E991-A73C-4061-BEE6-5F3C129E7FFB}" type="datetime1">
              <a:rPr lang="fi-FI" smtClean="0"/>
              <a:t>23.12.2024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7572116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Lst>
  <p:hf hd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mergywork.com/fi/organisaatiokulttuuri-ilmapiiri-vai-tunneilmasto/" TargetMode="External"/><Relationship Id="rId2" Type="http://schemas.openxmlformats.org/officeDocument/2006/relationships/hyperlink" Target="https://greenled.fi/ajankohtaista/mista-on-hyva-organisaatiokulttuuri-tehty-ja-miten-silla-menestytaa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vv.fi/en/digitally-secure-life" TargetMode="External"/><Relationship Id="rId2" Type="http://schemas.openxmlformats.org/officeDocument/2006/relationships/hyperlink" Target="https://www.kyberturvallisuuskeskus.fi/en/ncsc-news/instructions-and-guid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vv.fi/en/digitally-secure-lif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yle.fi/aihe/digitreenit/tietoturva" TargetMode="External"/><Relationship Id="rId4" Type="http://schemas.openxmlformats.org/officeDocument/2006/relationships/hyperlink" Target="https://live.mediaserver.fi/dvv/digiturv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oppiva.fi/en/courses/digitally-secure-life-tes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vv.fi/taist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igiturva@dvv.fi" TargetMode="External"/><Relationship Id="rId2" Type="http://schemas.openxmlformats.org/officeDocument/2006/relationships/hyperlink" Target="https://dvv.fi/en/vahti-networ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eoppiva.fi/koulutukset/salassa-pidettavien-tietojen-kasittely-ja-suojaaminen/" TargetMode="Externa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com/playlist?list=PL1_-EIQ-Ddub-gVbetAX0qKVPhcdf-ar3" TargetMode="External"/><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play.google.com/store/apps/details?id=fi.dvv.digiturvaelama"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hyperlink" Target="https://apps.apple.com/app/id151406526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oppiva.fi/en/courses/digitally-secure-life-test/" TargetMode="Externa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live.mediaserver.fi/dvv/archive" TargetMode="External"/><Relationship Id="rId2" Type="http://schemas.openxmlformats.org/officeDocument/2006/relationships/hyperlink" Target="https://dvv.fi/digiturvatilaisuudet" TargetMode="Externa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8" Type="http://schemas.openxmlformats.org/officeDocument/2006/relationships/hyperlink" Target="https://cyber-citizen.eu/secport-portaali-ja-cyber-city-tycoon-peli-julkaistaan-suomessa-31-10-2024/" TargetMode="External"/><Relationship Id="rId3" Type="http://schemas.openxmlformats.org/officeDocument/2006/relationships/hyperlink" Target="https://yle.fi/aihe/digitreenit/tietoturva" TargetMode="External"/><Relationship Id="rId7" Type="http://schemas.openxmlformats.org/officeDocument/2006/relationships/hyperlink" Target="https://www.spoofy.fi/" TargetMode="External"/><Relationship Id="rId2" Type="http://schemas.openxmlformats.org/officeDocument/2006/relationships/hyperlink" Target="https://koulutuskalenteri.mpk.fi/Default.aspx?tabid=1054&amp;id=155538%231a251873" TargetMode="External"/><Relationship Id="rId1" Type="http://schemas.openxmlformats.org/officeDocument/2006/relationships/slideLayout" Target="../slideLayouts/slideLayout10.xml"/><Relationship Id="rId6" Type="http://schemas.openxmlformats.org/officeDocument/2006/relationships/hyperlink" Target="https://www.secport.org/" TargetMode="External"/><Relationship Id="rId5" Type="http://schemas.openxmlformats.org/officeDocument/2006/relationships/hyperlink" Target="https://nytvalppaana.fi/en" TargetMode="External"/><Relationship Id="rId4" Type="http://schemas.openxmlformats.org/officeDocument/2006/relationships/hyperlink" Target="https://www.kyberturvallisuuskeskus.fi/en/ncsc-news/instructions-and-guide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26AE2B-FAEE-4C9E-B710-C63B21DAB91A}"/>
              </a:ext>
            </a:extLst>
          </p:cNvPr>
          <p:cNvSpPr>
            <a:spLocks noGrp="1"/>
          </p:cNvSpPr>
          <p:nvPr>
            <p:ph type="ctrTitle"/>
          </p:nvPr>
        </p:nvSpPr>
        <p:spPr/>
        <p:txBody>
          <a:bodyPr/>
          <a:lstStyle/>
          <a:p>
            <a:r>
              <a:rPr lang="en-GB"/>
              <a:t>Guide to developing digital security competence and culture v.2.0</a:t>
            </a:r>
          </a:p>
        </p:txBody>
      </p:sp>
      <p:sp>
        <p:nvSpPr>
          <p:cNvPr id="3" name="Alaotsikko 2">
            <a:extLst>
              <a:ext uri="{FF2B5EF4-FFF2-40B4-BE49-F238E27FC236}">
                <a16:creationId xmlns:a16="http://schemas.microsoft.com/office/drawing/2014/main" id="{7C95AB8F-7BA6-4975-900C-2CE4949FC43B}"/>
              </a:ext>
            </a:extLst>
          </p:cNvPr>
          <p:cNvSpPr>
            <a:spLocks noGrp="1"/>
          </p:cNvSpPr>
          <p:nvPr>
            <p:ph type="subTitle" idx="1"/>
          </p:nvPr>
        </p:nvSpPr>
        <p:spPr/>
        <p:txBody>
          <a:bodyPr/>
          <a:lstStyle/>
          <a:p>
            <a:r>
              <a:rPr lang="en-GB"/>
              <a:t>VAHTI Good Practices support material</a:t>
            </a:r>
          </a:p>
        </p:txBody>
      </p:sp>
      <p:sp>
        <p:nvSpPr>
          <p:cNvPr id="4" name="Päivämäärän paikkamerkki 3">
            <a:extLst>
              <a:ext uri="{FF2B5EF4-FFF2-40B4-BE49-F238E27FC236}">
                <a16:creationId xmlns:a16="http://schemas.microsoft.com/office/drawing/2014/main" id="{E69FE595-C2BE-4DC2-B879-3EF8AFC6B095}"/>
              </a:ext>
            </a:extLst>
          </p:cNvPr>
          <p:cNvSpPr>
            <a:spLocks noGrp="1"/>
          </p:cNvSpPr>
          <p:nvPr>
            <p:ph type="dt" sz="half" idx="10"/>
          </p:nvPr>
        </p:nvSpPr>
        <p:spPr/>
        <p:txBody>
          <a:bodyPr/>
          <a:lstStyle/>
          <a:p>
            <a:fld id="{FA79F1AB-AC5F-46D9-AC17-E0326EB45837}" type="datetime1">
              <a:rPr lang="fi-FI" smtClean="0"/>
              <a:t>23.12.2024</a:t>
            </a:fld>
            <a:endParaRPr lang="fi-FI"/>
          </a:p>
        </p:txBody>
      </p:sp>
      <p:sp>
        <p:nvSpPr>
          <p:cNvPr id="5" name="Alatunnisteen paikkamerkki 4">
            <a:extLst>
              <a:ext uri="{FF2B5EF4-FFF2-40B4-BE49-F238E27FC236}">
                <a16:creationId xmlns:a16="http://schemas.microsoft.com/office/drawing/2014/main" id="{54F90561-BDFD-4B45-BD08-E17133E5837F}"/>
              </a:ext>
            </a:extLst>
          </p:cNvPr>
          <p:cNvSpPr>
            <a:spLocks noGrp="1"/>
          </p:cNvSpPr>
          <p:nvPr>
            <p:ph type="ftr" sz="quarter" idx="11"/>
          </p:nvPr>
        </p:nvSpPr>
        <p:spPr/>
        <p:txBody>
          <a:bodyPr/>
          <a:lstStyle/>
          <a:p>
            <a:r>
              <a:rPr lang="en-GB"/>
              <a:t>VAHTI Good Practices support material</a:t>
            </a:r>
          </a:p>
        </p:txBody>
      </p:sp>
      <p:sp>
        <p:nvSpPr>
          <p:cNvPr id="6" name="Dian numeron paikkamerkki 5">
            <a:extLst>
              <a:ext uri="{FF2B5EF4-FFF2-40B4-BE49-F238E27FC236}">
                <a16:creationId xmlns:a16="http://schemas.microsoft.com/office/drawing/2014/main" id="{4BFFD0D4-F396-4FA2-9367-FF127CCD0CC9}"/>
              </a:ext>
            </a:extLst>
          </p:cNvPr>
          <p:cNvSpPr>
            <a:spLocks noGrp="1"/>
          </p:cNvSpPr>
          <p:nvPr>
            <p:ph type="sldNum" sz="quarter" idx="12"/>
          </p:nvPr>
        </p:nvSpPr>
        <p:spPr/>
        <p:txBody>
          <a:bodyPr/>
          <a:lstStyle/>
          <a:p>
            <a:fld id="{8680CC61-DB77-4485-B460-D8E4038D4204}" type="slidenum">
              <a:rPr lang="fi-FI" smtClean="0"/>
              <a:t>1</a:t>
            </a:fld>
            <a:endParaRPr lang="fi-FI"/>
          </a:p>
        </p:txBody>
      </p:sp>
    </p:spTree>
    <p:extLst>
      <p:ext uri="{BB962C8B-B14F-4D97-AF65-F5344CB8AC3E}">
        <p14:creationId xmlns:p14="http://schemas.microsoft.com/office/powerpoint/2010/main" val="267323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B0A1859-CC09-7516-0BFD-A4EBDA4428B8}"/>
              </a:ext>
            </a:extLst>
          </p:cNvPr>
          <p:cNvSpPr>
            <a:spLocks noGrp="1"/>
          </p:cNvSpPr>
          <p:nvPr>
            <p:ph type="title"/>
          </p:nvPr>
        </p:nvSpPr>
        <p:spPr>
          <a:xfrm>
            <a:off x="684000" y="144000"/>
            <a:ext cx="10260000" cy="1224000"/>
          </a:xfrm>
        </p:spPr>
        <p:txBody>
          <a:bodyPr anchor="b">
            <a:normAutofit/>
          </a:bodyPr>
          <a:lstStyle/>
          <a:p>
            <a:r>
              <a:rPr lang="en-GB"/>
              <a:t>Digital security – Cybersecurity</a:t>
            </a:r>
          </a:p>
        </p:txBody>
      </p:sp>
      <p:sp>
        <p:nvSpPr>
          <p:cNvPr id="2" name="Sisällön paikkamerkki 1">
            <a:extLst>
              <a:ext uri="{FF2B5EF4-FFF2-40B4-BE49-F238E27FC236}">
                <a16:creationId xmlns:a16="http://schemas.microsoft.com/office/drawing/2014/main" id="{F74AF4E2-C4C0-5360-4733-9BFBC2A4D1E1}"/>
              </a:ext>
            </a:extLst>
          </p:cNvPr>
          <p:cNvSpPr>
            <a:spLocks noGrp="1"/>
          </p:cNvSpPr>
          <p:nvPr>
            <p:ph idx="1"/>
          </p:nvPr>
        </p:nvSpPr>
        <p:spPr>
          <a:xfrm>
            <a:off x="684000" y="1692000"/>
            <a:ext cx="10260000" cy="4608000"/>
          </a:xfrm>
        </p:spPr>
        <p:txBody>
          <a:bodyPr>
            <a:normAutofit fontScale="92500" lnSpcReduction="20000"/>
          </a:bodyPr>
          <a:lstStyle/>
          <a:p>
            <a:r>
              <a:rPr lang="en-GB" b="1"/>
              <a:t>Cybersecurity</a:t>
            </a:r>
            <a:r>
              <a:rPr lang="en-GB"/>
              <a:t> means the security of a digital and networked society or organisation. Its purpose is to safeguard the vital and critical functions of society or an organisation. In the NIS directive of the EU, cybersecurity refers to measures that are required to protect networks and information systems, users of such systems and other relevant persons against cyberthreats. Cyberthreats refer to potential situations, events or activities that can damage or interfere with networks and information systems, users of such systems and other persons or otherwise adversely affect them.</a:t>
            </a:r>
          </a:p>
          <a:p>
            <a:endParaRPr lang="fi-FI"/>
          </a:p>
          <a:p>
            <a:r>
              <a:rPr lang="en-GB"/>
              <a:t>An example from the perspective of an organisation: Water and energy supply systems and telecommunications systems must be protected with particular care against disruptions and faults.</a:t>
            </a:r>
          </a:p>
          <a:p>
            <a:r>
              <a:rPr lang="en-GB"/>
              <a:t>An example from the perspective of an individual: Everybody can protect themselves against information influence activities by taking a critical view of online content and by improving their own media literacy, and against cyber influence activities by ensuring the security of the digital equipment and services they use at home.</a:t>
            </a:r>
          </a:p>
        </p:txBody>
      </p:sp>
      <p:sp>
        <p:nvSpPr>
          <p:cNvPr id="4" name="Päivämäärän paikkamerkki 3">
            <a:extLst>
              <a:ext uri="{FF2B5EF4-FFF2-40B4-BE49-F238E27FC236}">
                <a16:creationId xmlns:a16="http://schemas.microsoft.com/office/drawing/2014/main" id="{4C210F67-18C6-28D9-A41E-8D8C760BFD97}"/>
              </a:ext>
            </a:extLst>
          </p:cNvPr>
          <p:cNvSpPr>
            <a:spLocks noGrp="1"/>
          </p:cNvSpPr>
          <p:nvPr>
            <p:ph type="dt" sz="half" idx="10"/>
          </p:nvPr>
        </p:nvSpPr>
        <p:spPr/>
        <p:txBody>
          <a:bodyPr/>
          <a:lstStyle/>
          <a:p>
            <a:fld id="{1F19FB56-769B-4B2F-8DA1-1A87FC94B755}" type="datetime1">
              <a:rPr lang="fi-FI" smtClean="0"/>
              <a:t>23.12.2024</a:t>
            </a:fld>
            <a:endParaRPr lang="fi-FI"/>
          </a:p>
        </p:txBody>
      </p:sp>
      <p:sp>
        <p:nvSpPr>
          <p:cNvPr id="5" name="Alatunnisteen paikkamerkki 4">
            <a:extLst>
              <a:ext uri="{FF2B5EF4-FFF2-40B4-BE49-F238E27FC236}">
                <a16:creationId xmlns:a16="http://schemas.microsoft.com/office/drawing/2014/main" id="{30C685B3-430F-C04E-1C75-EC6E0C92679B}"/>
              </a:ext>
            </a:extLst>
          </p:cNvPr>
          <p:cNvSpPr>
            <a:spLocks noGrp="1"/>
          </p:cNvSpPr>
          <p:nvPr>
            <p:ph type="ftr" sz="quarter" idx="11"/>
          </p:nvPr>
        </p:nvSpPr>
        <p:spPr/>
        <p:txBody>
          <a:bodyPr/>
          <a:lstStyle/>
          <a:p>
            <a:r>
              <a:rPr lang="en-GB"/>
              <a:t>VAHTI Good Practices support material</a:t>
            </a:r>
          </a:p>
        </p:txBody>
      </p:sp>
      <p:sp>
        <p:nvSpPr>
          <p:cNvPr id="6" name="Dian numeron paikkamerkki 5">
            <a:extLst>
              <a:ext uri="{FF2B5EF4-FFF2-40B4-BE49-F238E27FC236}">
                <a16:creationId xmlns:a16="http://schemas.microsoft.com/office/drawing/2014/main" id="{4DD6F2BB-ED14-B4F4-18C0-760A5A9E00D7}"/>
              </a:ext>
            </a:extLst>
          </p:cNvPr>
          <p:cNvSpPr>
            <a:spLocks noGrp="1"/>
          </p:cNvSpPr>
          <p:nvPr>
            <p:ph type="sldNum" sz="quarter" idx="12"/>
          </p:nvPr>
        </p:nvSpPr>
        <p:spPr/>
        <p:txBody>
          <a:bodyPr/>
          <a:lstStyle/>
          <a:p>
            <a:fld id="{8680CC61-DB77-4485-B460-D8E4038D4204}" type="slidenum">
              <a:rPr lang="fi-FI" smtClean="0"/>
              <a:t>10</a:t>
            </a:fld>
            <a:endParaRPr lang="fi-FI"/>
          </a:p>
        </p:txBody>
      </p:sp>
    </p:spTree>
    <p:extLst>
      <p:ext uri="{BB962C8B-B14F-4D97-AF65-F5344CB8AC3E}">
        <p14:creationId xmlns:p14="http://schemas.microsoft.com/office/powerpoint/2010/main" val="316989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70F19C1-F5D8-AF2F-2DE9-AD3ED4E47F52}"/>
              </a:ext>
            </a:extLst>
          </p:cNvPr>
          <p:cNvSpPr>
            <a:spLocks noGrp="1"/>
          </p:cNvSpPr>
          <p:nvPr>
            <p:ph type="title"/>
          </p:nvPr>
        </p:nvSpPr>
        <p:spPr>
          <a:xfrm>
            <a:off x="684000" y="144000"/>
            <a:ext cx="10260000" cy="1224000"/>
          </a:xfrm>
        </p:spPr>
        <p:txBody>
          <a:bodyPr anchor="b">
            <a:normAutofit/>
          </a:bodyPr>
          <a:lstStyle/>
          <a:p>
            <a:r>
              <a:rPr lang="en-GB"/>
              <a:t>Digital security – Information security</a:t>
            </a:r>
          </a:p>
        </p:txBody>
      </p:sp>
      <p:sp>
        <p:nvSpPr>
          <p:cNvPr id="2" name="Sisällön paikkamerkki 1">
            <a:extLst>
              <a:ext uri="{FF2B5EF4-FFF2-40B4-BE49-F238E27FC236}">
                <a16:creationId xmlns:a16="http://schemas.microsoft.com/office/drawing/2014/main" id="{87C410CB-196B-9BE2-022C-EC16BEFBF38A}"/>
              </a:ext>
            </a:extLst>
          </p:cNvPr>
          <p:cNvSpPr>
            <a:spLocks noGrp="1"/>
          </p:cNvSpPr>
          <p:nvPr>
            <p:ph idx="1"/>
          </p:nvPr>
        </p:nvSpPr>
        <p:spPr>
          <a:xfrm>
            <a:off x="684000" y="1692000"/>
            <a:ext cx="10260000" cy="4608000"/>
          </a:xfrm>
        </p:spPr>
        <p:txBody>
          <a:bodyPr>
            <a:normAutofit/>
          </a:bodyPr>
          <a:lstStyle/>
          <a:p>
            <a:r>
              <a:rPr lang="en-GB" b="1"/>
              <a:t>Information security</a:t>
            </a:r>
            <a:r>
              <a:rPr lang="en-GB"/>
              <a:t> means the measures taken to ensure confidentiality, integrity and availability of data. The purpose of information security is to ensure that only the authorised parties have access to the information that they need, that the information cannot be altered unlawfully and that the information can be accessed when it is needed.</a:t>
            </a:r>
          </a:p>
          <a:p>
            <a:r>
              <a:rPr lang="en-GB"/>
              <a:t>An example from the perspective of an organisation: An organisation must instruct that work tasks are only performed with the organisation’s equipment and the digital services that it has approved in the facilities in which the processing of such data is permitted.</a:t>
            </a:r>
          </a:p>
          <a:p>
            <a:r>
              <a:rPr lang="en-GB"/>
              <a:t>An example from the perspective of an individual: Everybody can secure their own data by keeping the passwords of their digital equipment and services in a safe place, by using passphrases instead of passwords and by using multi-factor authentication.</a:t>
            </a:r>
          </a:p>
        </p:txBody>
      </p:sp>
      <p:sp>
        <p:nvSpPr>
          <p:cNvPr id="4" name="Päivämäärän paikkamerkki 3">
            <a:extLst>
              <a:ext uri="{FF2B5EF4-FFF2-40B4-BE49-F238E27FC236}">
                <a16:creationId xmlns:a16="http://schemas.microsoft.com/office/drawing/2014/main" id="{6F4DB72C-3E47-6AC7-6020-AD86B2E60D7D}"/>
              </a:ext>
            </a:extLst>
          </p:cNvPr>
          <p:cNvSpPr>
            <a:spLocks noGrp="1"/>
          </p:cNvSpPr>
          <p:nvPr>
            <p:ph type="dt" sz="half" idx="10"/>
          </p:nvPr>
        </p:nvSpPr>
        <p:spPr/>
        <p:txBody>
          <a:bodyPr/>
          <a:lstStyle/>
          <a:p>
            <a:fld id="{A28C0D8D-1437-4485-A168-3FA933123947}" type="datetime1">
              <a:rPr lang="fi-FI" smtClean="0"/>
              <a:t>23.12.2024</a:t>
            </a:fld>
            <a:endParaRPr lang="fi-FI"/>
          </a:p>
        </p:txBody>
      </p:sp>
      <p:sp>
        <p:nvSpPr>
          <p:cNvPr id="5" name="Alatunnisteen paikkamerkki 4">
            <a:extLst>
              <a:ext uri="{FF2B5EF4-FFF2-40B4-BE49-F238E27FC236}">
                <a16:creationId xmlns:a16="http://schemas.microsoft.com/office/drawing/2014/main" id="{F1C5D853-BACF-B303-B669-E4DEE56E8F97}"/>
              </a:ext>
            </a:extLst>
          </p:cNvPr>
          <p:cNvSpPr>
            <a:spLocks noGrp="1"/>
          </p:cNvSpPr>
          <p:nvPr>
            <p:ph type="ftr" sz="quarter" idx="11"/>
          </p:nvPr>
        </p:nvSpPr>
        <p:spPr/>
        <p:txBody>
          <a:bodyPr/>
          <a:lstStyle/>
          <a:p>
            <a:r>
              <a:rPr lang="en-GB"/>
              <a:t>VAHTI Good Practices support material</a:t>
            </a:r>
          </a:p>
        </p:txBody>
      </p:sp>
      <p:sp>
        <p:nvSpPr>
          <p:cNvPr id="6" name="Dian numeron paikkamerkki 5">
            <a:extLst>
              <a:ext uri="{FF2B5EF4-FFF2-40B4-BE49-F238E27FC236}">
                <a16:creationId xmlns:a16="http://schemas.microsoft.com/office/drawing/2014/main" id="{57C72117-B008-EF94-365F-BE994EBC8250}"/>
              </a:ext>
            </a:extLst>
          </p:cNvPr>
          <p:cNvSpPr>
            <a:spLocks noGrp="1"/>
          </p:cNvSpPr>
          <p:nvPr>
            <p:ph type="sldNum" sz="quarter" idx="12"/>
          </p:nvPr>
        </p:nvSpPr>
        <p:spPr/>
        <p:txBody>
          <a:bodyPr/>
          <a:lstStyle/>
          <a:p>
            <a:fld id="{8680CC61-DB77-4485-B460-D8E4038D4204}" type="slidenum">
              <a:rPr lang="fi-FI" smtClean="0"/>
              <a:t>11</a:t>
            </a:fld>
            <a:endParaRPr lang="fi-FI"/>
          </a:p>
        </p:txBody>
      </p:sp>
    </p:spTree>
    <p:extLst>
      <p:ext uri="{BB962C8B-B14F-4D97-AF65-F5344CB8AC3E}">
        <p14:creationId xmlns:p14="http://schemas.microsoft.com/office/powerpoint/2010/main" val="90494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5E80A0E-55C4-6541-13BE-D3364E1E7667}"/>
              </a:ext>
            </a:extLst>
          </p:cNvPr>
          <p:cNvSpPr>
            <a:spLocks noGrp="1"/>
          </p:cNvSpPr>
          <p:nvPr>
            <p:ph type="title"/>
          </p:nvPr>
        </p:nvSpPr>
        <p:spPr>
          <a:xfrm>
            <a:off x="684000" y="144000"/>
            <a:ext cx="10260000" cy="1224000"/>
          </a:xfrm>
        </p:spPr>
        <p:txBody>
          <a:bodyPr anchor="b">
            <a:normAutofit/>
          </a:bodyPr>
          <a:lstStyle/>
          <a:p>
            <a:r>
              <a:rPr lang="en-GB"/>
              <a:t>Digital security – Data protection</a:t>
            </a:r>
          </a:p>
        </p:txBody>
      </p:sp>
      <p:sp>
        <p:nvSpPr>
          <p:cNvPr id="2" name="Sisällön paikkamerkki 1">
            <a:extLst>
              <a:ext uri="{FF2B5EF4-FFF2-40B4-BE49-F238E27FC236}">
                <a16:creationId xmlns:a16="http://schemas.microsoft.com/office/drawing/2014/main" id="{6DFBD44E-7655-D3EC-05D3-A6215ACEE2BE}"/>
              </a:ext>
            </a:extLst>
          </p:cNvPr>
          <p:cNvSpPr>
            <a:spLocks noGrp="1"/>
          </p:cNvSpPr>
          <p:nvPr>
            <p:ph idx="1"/>
          </p:nvPr>
        </p:nvSpPr>
        <p:spPr>
          <a:xfrm>
            <a:off x="684000" y="1692000"/>
            <a:ext cx="10260000" cy="4608000"/>
          </a:xfrm>
        </p:spPr>
        <p:txBody>
          <a:bodyPr vert="horz" lIns="91440" tIns="45720" rIns="91440" bIns="45720" rtlCol="0" anchor="t">
            <a:normAutofit/>
          </a:bodyPr>
          <a:lstStyle/>
          <a:p>
            <a:pPr marL="341630" indent="-341630"/>
            <a:r>
              <a:rPr lang="en-GB" b="1"/>
              <a:t>Data protection</a:t>
            </a:r>
            <a:r>
              <a:rPr lang="en-GB"/>
              <a:t> is a fundamental right safeguarding a data subject’s rights and freedoms in the processing of personal data. The purpose of data protection is to show when and on what basis personal data may be processed. Processing of personal data must always be based on the law.</a:t>
            </a:r>
          </a:p>
          <a:p>
            <a:pPr marL="341630" indent="-341630"/>
            <a:endParaRPr lang="fi-FI" dirty="0">
              <a:cs typeface="Arial" panose="020B0604020202020204"/>
            </a:endParaRPr>
          </a:p>
          <a:p>
            <a:pPr marL="341630" indent="-341630"/>
            <a:r>
              <a:rPr lang="en-GB"/>
              <a:t>An example from the perspective of an organisation: Patient data must be handled carefully and in a secure manner to prevent outsiders from accessing it. Information security plays a key role in the implementation of data protection.</a:t>
            </a:r>
          </a:p>
          <a:p>
            <a:pPr marL="341630" indent="-341630"/>
            <a:endParaRPr lang="fi-FI" dirty="0">
              <a:cs typeface="Arial"/>
            </a:endParaRPr>
          </a:p>
          <a:p>
            <a:pPr marL="341630" indent="-341630"/>
            <a:r>
              <a:rPr lang="en-GB"/>
              <a:t>An example from the perspective of an individual: Everybody can take care of their own personal data by carefully considering what data they enter in digital services and by minimising the amount of data they enter in the services.</a:t>
            </a:r>
          </a:p>
        </p:txBody>
      </p:sp>
      <p:sp>
        <p:nvSpPr>
          <p:cNvPr id="4" name="Päivämäärän paikkamerkki 3">
            <a:extLst>
              <a:ext uri="{FF2B5EF4-FFF2-40B4-BE49-F238E27FC236}">
                <a16:creationId xmlns:a16="http://schemas.microsoft.com/office/drawing/2014/main" id="{5AFAA4C6-CC58-8597-08DD-78B657F460B1}"/>
              </a:ext>
            </a:extLst>
          </p:cNvPr>
          <p:cNvSpPr>
            <a:spLocks noGrp="1"/>
          </p:cNvSpPr>
          <p:nvPr>
            <p:ph type="dt" sz="half" idx="10"/>
          </p:nvPr>
        </p:nvSpPr>
        <p:spPr/>
        <p:txBody>
          <a:bodyPr/>
          <a:lstStyle/>
          <a:p>
            <a:fld id="{1A336C90-D8B8-408F-83F1-C4CD04E83D63}" type="datetime1">
              <a:rPr lang="fi-FI" smtClean="0"/>
              <a:t>23.12.2024</a:t>
            </a:fld>
            <a:endParaRPr lang="fi-FI"/>
          </a:p>
        </p:txBody>
      </p:sp>
      <p:sp>
        <p:nvSpPr>
          <p:cNvPr id="5" name="Alatunnisteen paikkamerkki 4">
            <a:extLst>
              <a:ext uri="{FF2B5EF4-FFF2-40B4-BE49-F238E27FC236}">
                <a16:creationId xmlns:a16="http://schemas.microsoft.com/office/drawing/2014/main" id="{B883A134-B6AA-9AA0-32D7-EDC92EE0720E}"/>
              </a:ext>
            </a:extLst>
          </p:cNvPr>
          <p:cNvSpPr>
            <a:spLocks noGrp="1"/>
          </p:cNvSpPr>
          <p:nvPr>
            <p:ph type="ftr" sz="quarter" idx="11"/>
          </p:nvPr>
        </p:nvSpPr>
        <p:spPr/>
        <p:txBody>
          <a:bodyPr/>
          <a:lstStyle/>
          <a:p>
            <a:r>
              <a:rPr lang="en-GB"/>
              <a:t>VAHTI Good Practices support material</a:t>
            </a:r>
          </a:p>
        </p:txBody>
      </p:sp>
      <p:sp>
        <p:nvSpPr>
          <p:cNvPr id="6" name="Dian numeron paikkamerkki 5">
            <a:extLst>
              <a:ext uri="{FF2B5EF4-FFF2-40B4-BE49-F238E27FC236}">
                <a16:creationId xmlns:a16="http://schemas.microsoft.com/office/drawing/2014/main" id="{FB71BE17-1F00-60F2-9223-B7B4675C9F70}"/>
              </a:ext>
            </a:extLst>
          </p:cNvPr>
          <p:cNvSpPr>
            <a:spLocks noGrp="1"/>
          </p:cNvSpPr>
          <p:nvPr>
            <p:ph type="sldNum" sz="quarter" idx="12"/>
          </p:nvPr>
        </p:nvSpPr>
        <p:spPr/>
        <p:txBody>
          <a:bodyPr/>
          <a:lstStyle/>
          <a:p>
            <a:fld id="{8680CC61-DB77-4485-B460-D8E4038D4204}" type="slidenum">
              <a:rPr lang="fi-FI" smtClean="0"/>
              <a:t>12</a:t>
            </a:fld>
            <a:endParaRPr lang="fi-FI"/>
          </a:p>
        </p:txBody>
      </p:sp>
    </p:spTree>
    <p:extLst>
      <p:ext uri="{BB962C8B-B14F-4D97-AF65-F5344CB8AC3E}">
        <p14:creationId xmlns:p14="http://schemas.microsoft.com/office/powerpoint/2010/main" val="112426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DCD96D-44F0-AAA5-334D-D2B70BB26FAF}"/>
              </a:ext>
            </a:extLst>
          </p:cNvPr>
          <p:cNvSpPr>
            <a:spLocks noGrp="1"/>
          </p:cNvSpPr>
          <p:nvPr>
            <p:ph idx="1"/>
          </p:nvPr>
        </p:nvSpPr>
        <p:spPr/>
        <p:txBody>
          <a:bodyPr/>
          <a:lstStyle/>
          <a:p>
            <a:pPr algn="l"/>
            <a:r>
              <a:rPr lang="en-GB" b="0" i="0">
                <a:solidFill>
                  <a:srgbClr val="111111"/>
                </a:solidFill>
              </a:rPr>
              <a:t>Organisational culture is the system of internal values, norms, operating practices and other similar factors of a company or other organisation. It describes how a work community functions and how its members interact. </a:t>
            </a:r>
            <a:r>
              <a:rPr lang="en-GB" b="0" i="0">
                <a:solidFill>
                  <a:srgbClr val="111111"/>
                </a:solidFill>
                <a:hlinkClick r:id="rId2"/>
              </a:rPr>
              <a:t>Organisational culture is often shaped over time and it is built on the strategy work carried out by the company’s management and with the individuals at the workplace.</a:t>
            </a:r>
            <a:r>
              <a:rPr lang="en-GB" b="0" i="0" baseline="30000">
                <a:solidFill>
                  <a:srgbClr val="111111"/>
                </a:solidFill>
                <a:hlinkClick r:id="rId2"/>
              </a:rPr>
              <a:t>1</a:t>
            </a:r>
            <a:r>
              <a:rPr lang="en-GB" b="0" i="0" baseline="30000">
                <a:solidFill>
                  <a:srgbClr val="111111"/>
                </a:solidFill>
                <a:hlinkClick r:id="rId3"/>
              </a:rPr>
              <a:t>2</a:t>
            </a:r>
            <a:r>
              <a:rPr lang="en-GB" b="0" i="0">
                <a:solidFill>
                  <a:srgbClr val="111111"/>
                </a:solidFill>
              </a:rPr>
              <a:t> </a:t>
            </a:r>
            <a:r>
              <a:rPr lang="en-GB" b="0" i="0">
                <a:solidFill>
                  <a:srgbClr val="111111"/>
                </a:solidFill>
                <a:hlinkClick r:id="rId2"/>
              </a:rPr>
              <a:t>It may include the company’s operating models, management practices, customs, habits, values and the story of the organisation.</a:t>
            </a:r>
            <a:r>
              <a:rPr lang="en-GB" b="0" i="0" baseline="30000">
                <a:solidFill>
                  <a:srgbClr val="111111"/>
                </a:solidFill>
                <a:hlinkClick r:id="rId2"/>
              </a:rPr>
              <a:t>1</a:t>
            </a:r>
          </a:p>
          <a:p>
            <a:pPr algn="l"/>
            <a:r>
              <a:rPr lang="en-GB" b="0" i="0">
                <a:solidFill>
                  <a:srgbClr val="111111"/>
                </a:solidFill>
                <a:hlinkClick r:id="rId2"/>
              </a:rPr>
              <a:t>A good organisational culture can boost success because it creates an effective and innovative atmosphere in which everyone’s opinions count and matters are discussed.</a:t>
            </a:r>
            <a:r>
              <a:rPr lang="en-GB" b="0" i="0" baseline="30000">
                <a:solidFill>
                  <a:srgbClr val="111111"/>
                </a:solidFill>
                <a:hlinkClick r:id="rId2"/>
              </a:rPr>
              <a:t>1</a:t>
            </a:r>
            <a:r>
              <a:rPr lang="en-GB" b="0" i="0">
                <a:solidFill>
                  <a:srgbClr val="111111"/>
                </a:solidFill>
              </a:rPr>
              <a:t> </a:t>
            </a:r>
            <a:r>
              <a:rPr lang="en-GB" b="0" i="0">
                <a:solidFill>
                  <a:srgbClr val="111111"/>
                </a:solidFill>
                <a:hlinkClick r:id="rId2"/>
              </a:rPr>
              <a:t>Building the organisational culture requires continuous efforts and commitment to the company’s values and strategy</a:t>
            </a:r>
            <a:r>
              <a:rPr lang="en-GB" b="0" i="0">
                <a:solidFill>
                  <a:srgbClr val="111111"/>
                </a:solidFill>
              </a:rPr>
              <a:t>.</a:t>
            </a:r>
          </a:p>
          <a:p>
            <a:pPr lvl="1"/>
            <a:r>
              <a:rPr lang="en-GB"/>
              <a:t>This text was produced with Microsoft Copilot AI.</a:t>
            </a:r>
          </a:p>
        </p:txBody>
      </p:sp>
      <p:sp>
        <p:nvSpPr>
          <p:cNvPr id="3" name="Päivämäärän paikkamerkki 2">
            <a:extLst>
              <a:ext uri="{FF2B5EF4-FFF2-40B4-BE49-F238E27FC236}">
                <a16:creationId xmlns:a16="http://schemas.microsoft.com/office/drawing/2014/main" id="{6BD73F4C-6C3E-E117-0A6B-60AF605E90B6}"/>
              </a:ext>
            </a:extLst>
          </p:cNvPr>
          <p:cNvSpPr>
            <a:spLocks noGrp="1"/>
          </p:cNvSpPr>
          <p:nvPr>
            <p:ph type="dt" sz="half" idx="10"/>
          </p:nvPr>
        </p:nvSpPr>
        <p:spPr/>
        <p:txBody>
          <a:bodyPr/>
          <a:lstStyle/>
          <a:p>
            <a:fld id="{6949441F-F9C4-4D6C-BC23-7FF094CA0D8A}" type="datetime1">
              <a:rPr lang="fi-FI" smtClean="0"/>
              <a:t>23.12.2024</a:t>
            </a:fld>
            <a:endParaRPr lang="fi-FI"/>
          </a:p>
        </p:txBody>
      </p:sp>
      <p:sp>
        <p:nvSpPr>
          <p:cNvPr id="4" name="Alatunnisteen paikkamerkki 3">
            <a:extLst>
              <a:ext uri="{FF2B5EF4-FFF2-40B4-BE49-F238E27FC236}">
                <a16:creationId xmlns:a16="http://schemas.microsoft.com/office/drawing/2014/main" id="{F8AA914A-0F64-6951-1B05-EF5B3ADFAE2A}"/>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FB2407C7-8F49-BBDB-8F21-54264C67A07F}"/>
              </a:ext>
            </a:extLst>
          </p:cNvPr>
          <p:cNvSpPr>
            <a:spLocks noGrp="1"/>
          </p:cNvSpPr>
          <p:nvPr>
            <p:ph type="sldNum" sz="quarter" idx="12"/>
          </p:nvPr>
        </p:nvSpPr>
        <p:spPr/>
        <p:txBody>
          <a:bodyPr/>
          <a:lstStyle/>
          <a:p>
            <a:fld id="{8680CC61-DB77-4485-B460-D8E4038D4204}" type="slidenum">
              <a:rPr lang="fi-FI" smtClean="0"/>
              <a:t>13</a:t>
            </a:fld>
            <a:endParaRPr lang="fi-FI"/>
          </a:p>
        </p:txBody>
      </p:sp>
      <p:sp>
        <p:nvSpPr>
          <p:cNvPr id="6" name="Otsikko 5">
            <a:extLst>
              <a:ext uri="{FF2B5EF4-FFF2-40B4-BE49-F238E27FC236}">
                <a16:creationId xmlns:a16="http://schemas.microsoft.com/office/drawing/2014/main" id="{2CCE46A7-2FD7-96B1-09BF-F6736EA7C7E0}"/>
              </a:ext>
            </a:extLst>
          </p:cNvPr>
          <p:cNvSpPr>
            <a:spLocks noGrp="1"/>
          </p:cNvSpPr>
          <p:nvPr>
            <p:ph type="title"/>
          </p:nvPr>
        </p:nvSpPr>
        <p:spPr/>
        <p:txBody>
          <a:bodyPr/>
          <a:lstStyle/>
          <a:p>
            <a:r>
              <a:rPr lang="en-GB"/>
              <a:t>1.3 Organisational culture</a:t>
            </a:r>
          </a:p>
        </p:txBody>
      </p:sp>
    </p:spTree>
    <p:extLst>
      <p:ext uri="{BB962C8B-B14F-4D97-AF65-F5344CB8AC3E}">
        <p14:creationId xmlns:p14="http://schemas.microsoft.com/office/powerpoint/2010/main" val="211521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42894B6-C63B-BFF8-9107-2222DA15DD0C}"/>
              </a:ext>
            </a:extLst>
          </p:cNvPr>
          <p:cNvSpPr>
            <a:spLocks noGrp="1"/>
          </p:cNvSpPr>
          <p:nvPr>
            <p:ph idx="1"/>
          </p:nvPr>
        </p:nvSpPr>
        <p:spPr/>
        <p:txBody>
          <a:bodyPr vert="horz" lIns="91440" tIns="45720" rIns="91440" bIns="45720" rtlCol="0" anchor="t">
            <a:normAutofit fontScale="92500" lnSpcReduction="20000"/>
          </a:bodyPr>
          <a:lstStyle/>
          <a:p>
            <a:pPr marL="341630" indent="-341630"/>
            <a:r>
              <a:rPr lang="en-GB"/>
              <a:t>Digital security culture is part of the organisational culture and it describes how digital security is integrated into the organisation’s activities. </a:t>
            </a:r>
          </a:p>
          <a:p>
            <a:pPr marL="341630" indent="-341630"/>
            <a:r>
              <a:rPr lang="en-GB"/>
              <a:t>The practices may also be unwritten and they may be passed on from one employee to another.</a:t>
            </a:r>
          </a:p>
          <a:p>
            <a:pPr marL="341630" indent="-341630"/>
            <a:r>
              <a:rPr lang="en-GB"/>
              <a:t>In an organisation with good digital security culture, employees are allowed to communicate, encouraged to raise their hand if they have made a mistake, and thanked for reporting a matter.</a:t>
            </a:r>
          </a:p>
          <a:p>
            <a:pPr marL="341630" indent="-341630"/>
            <a:r>
              <a:rPr lang="en-GB"/>
              <a:t>An organisation can start the development of its digital security culture by creating risk management procedures and use them as a basis for information security and data protection policies. These can provide the foundation for guidelines and training. An information security policy is part of the organisation’s information security management system, which should at least describe the allocation of responsibilities, objectives and principles of the information security policy and the monitoring practices. It should be approved by the organisation’s management.</a:t>
            </a:r>
          </a:p>
          <a:p>
            <a:pPr marL="341630" indent="-341630"/>
            <a:r>
              <a:rPr lang="en-GB"/>
              <a:t>The digital security culture flourishes when the entire organisation is committed to its development. The organisation must ensure that the digital security guidelines are detailed, explaining why they must be complied with, and that they support daily work. This makes it easier for the employees to adhere to the guidelines.</a:t>
            </a:r>
          </a:p>
          <a:p>
            <a:pPr marL="341630" indent="-341630"/>
            <a:endParaRPr lang="fi-FI" dirty="0"/>
          </a:p>
        </p:txBody>
      </p:sp>
      <p:sp>
        <p:nvSpPr>
          <p:cNvPr id="3" name="Päivämäärän paikkamerkki 2">
            <a:extLst>
              <a:ext uri="{FF2B5EF4-FFF2-40B4-BE49-F238E27FC236}">
                <a16:creationId xmlns:a16="http://schemas.microsoft.com/office/drawing/2014/main" id="{4265F0FE-840D-8013-FD30-A48807A26717}"/>
              </a:ext>
            </a:extLst>
          </p:cNvPr>
          <p:cNvSpPr>
            <a:spLocks noGrp="1"/>
          </p:cNvSpPr>
          <p:nvPr>
            <p:ph type="dt" sz="half" idx="10"/>
          </p:nvPr>
        </p:nvSpPr>
        <p:spPr/>
        <p:txBody>
          <a:bodyPr/>
          <a:lstStyle/>
          <a:p>
            <a:fld id="{FA6BA8B5-E378-4C74-8BA5-4B317DEEBF5C}" type="datetime1">
              <a:rPr lang="fi-FI" smtClean="0"/>
              <a:t>23.12.2024</a:t>
            </a:fld>
            <a:endParaRPr lang="fi-FI"/>
          </a:p>
        </p:txBody>
      </p:sp>
      <p:sp>
        <p:nvSpPr>
          <p:cNvPr id="4" name="Alatunnisteen paikkamerkki 3">
            <a:extLst>
              <a:ext uri="{FF2B5EF4-FFF2-40B4-BE49-F238E27FC236}">
                <a16:creationId xmlns:a16="http://schemas.microsoft.com/office/drawing/2014/main" id="{93826647-BA05-538C-F4B5-56810E961F5A}"/>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5C3A9DB6-CFF0-4584-035B-174BD415DED0}"/>
              </a:ext>
            </a:extLst>
          </p:cNvPr>
          <p:cNvSpPr>
            <a:spLocks noGrp="1"/>
          </p:cNvSpPr>
          <p:nvPr>
            <p:ph type="sldNum" sz="quarter" idx="12"/>
          </p:nvPr>
        </p:nvSpPr>
        <p:spPr/>
        <p:txBody>
          <a:bodyPr/>
          <a:lstStyle/>
          <a:p>
            <a:fld id="{8680CC61-DB77-4485-B460-D8E4038D4204}" type="slidenum">
              <a:rPr lang="fi-FI" smtClean="0"/>
              <a:t>14</a:t>
            </a:fld>
            <a:endParaRPr lang="fi-FI"/>
          </a:p>
        </p:txBody>
      </p:sp>
      <p:sp>
        <p:nvSpPr>
          <p:cNvPr id="6" name="Otsikko 5">
            <a:extLst>
              <a:ext uri="{FF2B5EF4-FFF2-40B4-BE49-F238E27FC236}">
                <a16:creationId xmlns:a16="http://schemas.microsoft.com/office/drawing/2014/main" id="{5C3B4FF5-0C41-202D-F4E4-2D820253F635}"/>
              </a:ext>
            </a:extLst>
          </p:cNvPr>
          <p:cNvSpPr>
            <a:spLocks noGrp="1"/>
          </p:cNvSpPr>
          <p:nvPr>
            <p:ph type="title"/>
          </p:nvPr>
        </p:nvSpPr>
        <p:spPr/>
        <p:txBody>
          <a:bodyPr/>
          <a:lstStyle/>
          <a:p>
            <a:r>
              <a:rPr lang="en-GB"/>
              <a:t>1.3 Digital security culture</a:t>
            </a:r>
          </a:p>
        </p:txBody>
      </p:sp>
    </p:spTree>
    <p:extLst>
      <p:ext uri="{BB962C8B-B14F-4D97-AF65-F5344CB8AC3E}">
        <p14:creationId xmlns:p14="http://schemas.microsoft.com/office/powerpoint/2010/main" val="343615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2898DF4-9986-D177-181C-DEC69CB5E866}"/>
              </a:ext>
            </a:extLst>
          </p:cNvPr>
          <p:cNvSpPr>
            <a:spLocks noGrp="1"/>
          </p:cNvSpPr>
          <p:nvPr>
            <p:ph idx="1"/>
          </p:nvPr>
        </p:nvSpPr>
        <p:spPr/>
        <p:txBody>
          <a:bodyPr vert="horz" lIns="91440" tIns="45720" rIns="91440" bIns="45720" rtlCol="0" anchor="t">
            <a:normAutofit/>
          </a:bodyPr>
          <a:lstStyle/>
          <a:p>
            <a:pPr marL="341630" indent="-341630"/>
            <a:r>
              <a:rPr lang="en-GB"/>
              <a:t>In the development of the digital security competence, the management must be committed to the development work, set an example and provide the necessary support. This is important to ensure that the organisation has the resources to develop guidelines and training and to allocate time for studying them. </a:t>
            </a:r>
          </a:p>
          <a:p>
            <a:pPr marL="341630" indent="-341630"/>
            <a:r>
              <a:rPr lang="en-GB"/>
              <a:t>Management members are expected to serve as an example in compliance with the rules and guidelines.</a:t>
            </a:r>
          </a:p>
          <a:p>
            <a:pPr marL="341630" indent="-341630"/>
            <a:r>
              <a:rPr lang="en-GB"/>
              <a:t>Responsibility for the development of digital security competence should lie with a team supported by the management.</a:t>
            </a:r>
          </a:p>
          <a:p>
            <a:pPr marL="341630" indent="-341630"/>
            <a:endParaRPr lang="fi-FI" dirty="0">
              <a:cs typeface="Arial" panose="020B0604020202020204"/>
            </a:endParaRP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B22C99C8-085D-DD14-9D21-67B7A413C1E1}"/>
              </a:ext>
            </a:extLst>
          </p:cNvPr>
          <p:cNvSpPr>
            <a:spLocks noGrp="1"/>
          </p:cNvSpPr>
          <p:nvPr>
            <p:ph type="dt" sz="half" idx="10"/>
          </p:nvPr>
        </p:nvSpPr>
        <p:spPr/>
        <p:txBody>
          <a:bodyPr/>
          <a:lstStyle/>
          <a:p>
            <a:fld id="{7E02AA64-78AC-48AB-B225-6EB7FF073759}" type="datetime1">
              <a:rPr lang="fi-FI" smtClean="0"/>
              <a:t>23.12.2024</a:t>
            </a:fld>
            <a:endParaRPr lang="fi-FI"/>
          </a:p>
        </p:txBody>
      </p:sp>
      <p:sp>
        <p:nvSpPr>
          <p:cNvPr id="4" name="Alatunnisteen paikkamerkki 3">
            <a:extLst>
              <a:ext uri="{FF2B5EF4-FFF2-40B4-BE49-F238E27FC236}">
                <a16:creationId xmlns:a16="http://schemas.microsoft.com/office/drawing/2014/main" id="{0D445829-2AE9-EE31-0629-BE6AF807845E}"/>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1FD09486-3FAA-775F-C05F-BE6254A06562}"/>
              </a:ext>
            </a:extLst>
          </p:cNvPr>
          <p:cNvSpPr>
            <a:spLocks noGrp="1"/>
          </p:cNvSpPr>
          <p:nvPr>
            <p:ph type="sldNum" sz="quarter" idx="12"/>
          </p:nvPr>
        </p:nvSpPr>
        <p:spPr/>
        <p:txBody>
          <a:bodyPr/>
          <a:lstStyle/>
          <a:p>
            <a:fld id="{8680CC61-DB77-4485-B460-D8E4038D4204}" type="slidenum">
              <a:rPr lang="fi-FI" smtClean="0"/>
              <a:t>15</a:t>
            </a:fld>
            <a:endParaRPr lang="fi-FI"/>
          </a:p>
        </p:txBody>
      </p:sp>
      <p:sp>
        <p:nvSpPr>
          <p:cNvPr id="6" name="Otsikko 5">
            <a:extLst>
              <a:ext uri="{FF2B5EF4-FFF2-40B4-BE49-F238E27FC236}">
                <a16:creationId xmlns:a16="http://schemas.microsoft.com/office/drawing/2014/main" id="{4E6C5355-0F3B-1810-8C10-EE586898EE25}"/>
              </a:ext>
            </a:extLst>
          </p:cNvPr>
          <p:cNvSpPr>
            <a:spLocks noGrp="1"/>
          </p:cNvSpPr>
          <p:nvPr>
            <p:ph type="title"/>
          </p:nvPr>
        </p:nvSpPr>
        <p:spPr/>
        <p:txBody>
          <a:bodyPr>
            <a:normAutofit/>
          </a:bodyPr>
          <a:lstStyle/>
          <a:p>
            <a:r>
              <a:rPr lang="en-GB"/>
              <a:t>2 A roadmap for developing digital security culture</a:t>
            </a:r>
          </a:p>
        </p:txBody>
      </p:sp>
    </p:spTree>
    <p:extLst>
      <p:ext uri="{BB962C8B-B14F-4D97-AF65-F5344CB8AC3E}">
        <p14:creationId xmlns:p14="http://schemas.microsoft.com/office/powerpoint/2010/main" val="240358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E538F7-B160-EC7B-E8F0-25D647A0D3E5}"/>
              </a:ext>
            </a:extLst>
          </p:cNvPr>
          <p:cNvSpPr>
            <a:spLocks noGrp="1"/>
          </p:cNvSpPr>
          <p:nvPr>
            <p:ph idx="1"/>
          </p:nvPr>
        </p:nvSpPr>
        <p:spPr/>
        <p:txBody>
          <a:bodyPr/>
          <a:lstStyle/>
          <a:p>
            <a:pPr marL="341630" indent="-341630"/>
            <a:r>
              <a:rPr lang="en-GB"/>
              <a:t>Development of digital security competence should start from the basic issues. The organisation should first identify its critical areas and the threats and risks facing them. This assessment should be used as a basis for information security policies, from which guidelines and training are derived.</a:t>
            </a:r>
          </a:p>
          <a:p>
            <a:pPr marL="341630" indent="-341630"/>
            <a:r>
              <a:rPr lang="en-GB"/>
              <a:t>Identify the development priorities and focus on them.</a:t>
            </a:r>
          </a:p>
          <a:p>
            <a:pPr marL="341630" indent="-341630"/>
            <a:r>
              <a:rPr lang="en-GB"/>
              <a:t>The following roadmap model can be used to support the development work:</a:t>
            </a:r>
          </a:p>
          <a:p>
            <a:endParaRPr lang="fi-FI" dirty="0"/>
          </a:p>
        </p:txBody>
      </p:sp>
      <p:sp>
        <p:nvSpPr>
          <p:cNvPr id="3" name="Päivämäärän paikkamerkki 2">
            <a:extLst>
              <a:ext uri="{FF2B5EF4-FFF2-40B4-BE49-F238E27FC236}">
                <a16:creationId xmlns:a16="http://schemas.microsoft.com/office/drawing/2014/main" id="{F0D4C929-7343-2493-5A43-84CC2D4CF30F}"/>
              </a:ext>
            </a:extLst>
          </p:cNvPr>
          <p:cNvSpPr>
            <a:spLocks noGrp="1"/>
          </p:cNvSpPr>
          <p:nvPr>
            <p:ph type="dt" sz="half" idx="10"/>
          </p:nvPr>
        </p:nvSpPr>
        <p:spPr/>
        <p:txBody>
          <a:bodyPr/>
          <a:lstStyle/>
          <a:p>
            <a:fld id="{95D78F0E-CEAC-4BD8-81CA-B69A191607F7}" type="datetime1">
              <a:rPr lang="fi-FI" smtClean="0"/>
              <a:t>23.12.2024</a:t>
            </a:fld>
            <a:endParaRPr lang="fi-FI"/>
          </a:p>
        </p:txBody>
      </p:sp>
      <p:sp>
        <p:nvSpPr>
          <p:cNvPr id="4" name="Alatunnisteen paikkamerkki 3">
            <a:extLst>
              <a:ext uri="{FF2B5EF4-FFF2-40B4-BE49-F238E27FC236}">
                <a16:creationId xmlns:a16="http://schemas.microsoft.com/office/drawing/2014/main" id="{E31A6C5D-6CB2-4850-4ACF-C35A996F22B8}"/>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38FD9735-F063-C4B7-83AB-7CF3CAA4E804}"/>
              </a:ext>
            </a:extLst>
          </p:cNvPr>
          <p:cNvSpPr>
            <a:spLocks noGrp="1"/>
          </p:cNvSpPr>
          <p:nvPr>
            <p:ph type="sldNum" sz="quarter" idx="12"/>
          </p:nvPr>
        </p:nvSpPr>
        <p:spPr/>
        <p:txBody>
          <a:bodyPr/>
          <a:lstStyle/>
          <a:p>
            <a:fld id="{8680CC61-DB77-4485-B460-D8E4038D4204}" type="slidenum">
              <a:rPr lang="fi-FI" smtClean="0"/>
              <a:t>16</a:t>
            </a:fld>
            <a:endParaRPr lang="fi-FI"/>
          </a:p>
        </p:txBody>
      </p:sp>
      <p:sp>
        <p:nvSpPr>
          <p:cNvPr id="6" name="Otsikko 5">
            <a:extLst>
              <a:ext uri="{FF2B5EF4-FFF2-40B4-BE49-F238E27FC236}">
                <a16:creationId xmlns:a16="http://schemas.microsoft.com/office/drawing/2014/main" id="{AD669D6D-F20C-1C14-FDB4-57A06D6C40F2}"/>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68062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A2C30334-3F9A-C2C8-8F02-E7232F5F8F38}"/>
              </a:ext>
            </a:extLst>
          </p:cNvPr>
          <p:cNvSpPr>
            <a:spLocks noGrp="1"/>
          </p:cNvSpPr>
          <p:nvPr>
            <p:ph type="sldNum" sz="quarter" idx="14"/>
          </p:nvPr>
        </p:nvSpPr>
        <p:spPr/>
        <p:txBody>
          <a:bodyPr/>
          <a:lstStyle/>
          <a:p>
            <a:fld id="{8680CC61-DB77-4485-B460-D8E4038D4204}" type="slidenum">
              <a:rPr lang="fi-FI" smtClean="0"/>
              <a:t>17</a:t>
            </a:fld>
            <a:endParaRPr lang="fi-FI"/>
          </a:p>
        </p:txBody>
      </p:sp>
      <p:pic>
        <p:nvPicPr>
          <p:cNvPr id="13" name="Kuva 12" descr="Kuva, joka sisältää kohteen teksti, kuvakaappaus&#10;&#10;Kuvaus luotu automaattisesti">
            <a:extLst>
              <a:ext uri="{FF2B5EF4-FFF2-40B4-BE49-F238E27FC236}">
                <a16:creationId xmlns:a16="http://schemas.microsoft.com/office/drawing/2014/main" id="{800812DC-D36D-044B-CF04-6779DAFF6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8"/>
            <a:ext cx="12192000" cy="6096000"/>
          </a:xfrm>
          <a:prstGeom prst="rect">
            <a:avLst/>
          </a:prstGeom>
        </p:spPr>
      </p:pic>
      <p:sp>
        <p:nvSpPr>
          <p:cNvPr id="14" name="Suorakulmio 13">
            <a:extLst>
              <a:ext uri="{FF2B5EF4-FFF2-40B4-BE49-F238E27FC236}">
                <a16:creationId xmlns:a16="http://schemas.microsoft.com/office/drawing/2014/main" id="{50531109-F510-D3B5-481D-A76621234C86}"/>
              </a:ext>
              <a:ext uri="{C183D7F6-B498-43B3-948B-1728B52AA6E4}">
                <adec:decorative xmlns:adec="http://schemas.microsoft.com/office/drawing/2017/decorative" val="1"/>
              </a:ext>
            </a:extLst>
          </p:cNvPr>
          <p:cNvSpPr/>
          <p:nvPr/>
        </p:nvSpPr>
        <p:spPr>
          <a:xfrm>
            <a:off x="11352584" y="6269878"/>
            <a:ext cx="720080" cy="4142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sp>
        <p:nvSpPr>
          <p:cNvPr id="2" name="Päivämäärän paikkamerkki 1">
            <a:extLst>
              <a:ext uri="{FF2B5EF4-FFF2-40B4-BE49-F238E27FC236}">
                <a16:creationId xmlns:a16="http://schemas.microsoft.com/office/drawing/2014/main" id="{45ED794D-72A2-E57B-4DEF-BAFE8C35BD31}"/>
              </a:ext>
            </a:extLst>
          </p:cNvPr>
          <p:cNvSpPr>
            <a:spLocks noGrp="1"/>
          </p:cNvSpPr>
          <p:nvPr>
            <p:ph type="dt" sz="half" idx="12"/>
          </p:nvPr>
        </p:nvSpPr>
        <p:spPr>
          <a:xfrm>
            <a:off x="684000" y="6555740"/>
            <a:ext cx="1512000" cy="216000"/>
          </a:xfrm>
        </p:spPr>
        <p:txBody>
          <a:bodyPr/>
          <a:lstStyle/>
          <a:p>
            <a:fld id="{62E1E650-348D-4B6F-BBA6-597ADCB269D6}" type="datetime1">
              <a:rPr lang="fi-FI" smtClean="0"/>
              <a:t>23.12.2024</a:t>
            </a:fld>
            <a:endParaRPr lang="fi-FI"/>
          </a:p>
        </p:txBody>
      </p:sp>
      <p:sp>
        <p:nvSpPr>
          <p:cNvPr id="3" name="Alatunnisteen paikkamerkki 2">
            <a:extLst>
              <a:ext uri="{FF2B5EF4-FFF2-40B4-BE49-F238E27FC236}">
                <a16:creationId xmlns:a16="http://schemas.microsoft.com/office/drawing/2014/main" id="{6B39E9ED-CC0E-7478-BB41-3E5B24FDCCED}"/>
              </a:ext>
            </a:extLst>
          </p:cNvPr>
          <p:cNvSpPr>
            <a:spLocks noGrp="1"/>
          </p:cNvSpPr>
          <p:nvPr>
            <p:ph type="ftr" sz="quarter" idx="13"/>
          </p:nvPr>
        </p:nvSpPr>
        <p:spPr/>
        <p:txBody>
          <a:bodyPr/>
          <a:lstStyle/>
          <a:p>
            <a:r>
              <a:rPr lang="en-GB"/>
              <a:t>VAHTI Good Practices support material</a:t>
            </a:r>
          </a:p>
        </p:txBody>
      </p:sp>
    </p:spTree>
    <p:extLst>
      <p:ext uri="{BB962C8B-B14F-4D97-AF65-F5344CB8AC3E}">
        <p14:creationId xmlns:p14="http://schemas.microsoft.com/office/powerpoint/2010/main" val="45924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en-GB"/>
              <a:t>What is the current state of your organisational culture?</a:t>
            </a:r>
          </a:p>
          <a:p>
            <a:pPr marL="341630" indent="-341630"/>
            <a:r>
              <a:rPr lang="en-GB"/>
              <a:t>Has your organisation identified the areas in its operations that should be protected and identified the risks arising from them?</a:t>
            </a:r>
          </a:p>
          <a:p>
            <a:pPr marL="341630" indent="-341630"/>
            <a:r>
              <a:rPr lang="en-GB"/>
              <a:t>Has the organisation prepared an information security policy?</a:t>
            </a:r>
          </a:p>
          <a:p>
            <a:pPr marL="341630" indent="-341630"/>
            <a:r>
              <a:rPr lang="en-GB"/>
              <a:t>Has the organisation prepared digital security guidelines on the basis of its information security and data protection policies?</a:t>
            </a:r>
          </a:p>
          <a:p>
            <a:pPr marL="341630" indent="-341630"/>
            <a:r>
              <a:rPr lang="en-GB"/>
              <a:t>What are the weak and strong points in your organisation’s digital security competence?</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0B37B7FD-DD4F-403F-A5C6-23DBC1688102}" type="datetime1">
              <a:rPr lang="fi-FI" smtClean="0"/>
              <a:t>23.12.2024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18</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en-GB"/>
              <a:t>2.1 Current state of digital security culture</a:t>
            </a:r>
          </a:p>
        </p:txBody>
      </p:sp>
    </p:spTree>
    <p:extLst>
      <p:ext uri="{BB962C8B-B14F-4D97-AF65-F5344CB8AC3E}">
        <p14:creationId xmlns:p14="http://schemas.microsoft.com/office/powerpoint/2010/main" val="87790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A0C959B-49C0-1803-54E1-9A61A9C4F993}"/>
              </a:ext>
            </a:extLst>
          </p:cNvPr>
          <p:cNvSpPr>
            <a:spLocks noGrp="1"/>
          </p:cNvSpPr>
          <p:nvPr>
            <p:ph idx="1"/>
          </p:nvPr>
        </p:nvSpPr>
        <p:spPr>
          <a:xfrm>
            <a:off x="684000" y="1720222"/>
            <a:ext cx="10584555" cy="4579778"/>
          </a:xfrm>
        </p:spPr>
        <p:txBody>
          <a:bodyPr vert="horz" lIns="91440" tIns="45720" rIns="91440" bIns="45720" rtlCol="0" anchor="t">
            <a:normAutofit/>
          </a:bodyPr>
          <a:lstStyle/>
          <a:p>
            <a:pPr marL="341630" indent="-341630"/>
            <a:r>
              <a:rPr lang="en-GB"/>
              <a:t>Does your organisation provide training in digital security? Is the training provided on a regular basis?</a:t>
            </a:r>
          </a:p>
          <a:p>
            <a:pPr marL="341630" indent="-341630"/>
            <a:r>
              <a:rPr lang="en-GB"/>
              <a:t>Is the training provided in-house or is it outsourced?</a:t>
            </a:r>
          </a:p>
          <a:p>
            <a:pPr marL="341630" indent="-341630"/>
            <a:r>
              <a:rPr lang="en-GB"/>
              <a:t>Is digital security included in the familiarisation of new employees?</a:t>
            </a:r>
          </a:p>
          <a:p>
            <a:pPr marL="341630" indent="-341630"/>
            <a:r>
              <a:rPr lang="en-GB"/>
              <a:t>Have measures been taken to ensure that the employees understand the importance of digital security in their daily work?</a:t>
            </a:r>
          </a:p>
          <a:p>
            <a:pPr marL="341630" indent="-341630"/>
            <a:r>
              <a:rPr lang="en-GB"/>
              <a:t>Is training in preparedness and continuity themes provided?</a:t>
            </a:r>
          </a:p>
          <a:p>
            <a:pPr marL="341630" indent="-341630"/>
            <a:r>
              <a:rPr lang="en-GB"/>
              <a:t>Are digital security competence matters monitored and measured?</a:t>
            </a:r>
          </a:p>
          <a:p>
            <a:pPr marL="341630" indent="-341630"/>
            <a:r>
              <a:rPr lang="en-GB"/>
              <a:t>Are the instructions kept in one place that is easy to find?</a:t>
            </a:r>
          </a:p>
          <a:p>
            <a:pPr marL="341630" indent="-341630"/>
            <a:r>
              <a:rPr lang="en-GB"/>
              <a:t>Are the instructions in line with the organisation’s current policy documents?</a:t>
            </a:r>
          </a:p>
          <a:p>
            <a:pPr marL="341630" indent="-341630"/>
            <a:r>
              <a:rPr lang="en-GB"/>
              <a:t>Describe how the management has pledged to develop and promote digital security.</a:t>
            </a: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8721EC2B-3CDD-0AA4-CAC8-B00AC9C68542}"/>
              </a:ext>
            </a:extLst>
          </p:cNvPr>
          <p:cNvSpPr>
            <a:spLocks noGrp="1"/>
          </p:cNvSpPr>
          <p:nvPr>
            <p:ph type="dt" sz="half" idx="10"/>
          </p:nvPr>
        </p:nvSpPr>
        <p:spPr/>
        <p:txBody>
          <a:bodyPr/>
          <a:lstStyle/>
          <a:p>
            <a:fld id="{2D9393F3-CE08-45EB-BAE1-CA7E98376F88}" type="datetime1">
              <a:rPr lang="fi-FI" smtClean="0"/>
              <a:t>23.12.2024</a:t>
            </a:fld>
            <a:endParaRPr lang="fi-FI"/>
          </a:p>
        </p:txBody>
      </p:sp>
      <p:sp>
        <p:nvSpPr>
          <p:cNvPr id="4" name="Alatunnisteen paikkamerkki 3">
            <a:extLst>
              <a:ext uri="{FF2B5EF4-FFF2-40B4-BE49-F238E27FC236}">
                <a16:creationId xmlns:a16="http://schemas.microsoft.com/office/drawing/2014/main" id="{E6486158-7876-FB15-D1D0-C7327CA04C74}"/>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F7F44C56-65DF-1416-78F3-66B690FBAFCA}"/>
              </a:ext>
            </a:extLst>
          </p:cNvPr>
          <p:cNvSpPr>
            <a:spLocks noGrp="1"/>
          </p:cNvSpPr>
          <p:nvPr>
            <p:ph type="sldNum" sz="quarter" idx="12"/>
          </p:nvPr>
        </p:nvSpPr>
        <p:spPr/>
        <p:txBody>
          <a:bodyPr/>
          <a:lstStyle/>
          <a:p>
            <a:fld id="{8680CC61-DB77-4485-B460-D8E4038D4204}" type="slidenum">
              <a:rPr lang="fi-FI" smtClean="0"/>
              <a:t>19</a:t>
            </a:fld>
            <a:endParaRPr lang="fi-FI"/>
          </a:p>
        </p:txBody>
      </p:sp>
      <p:sp>
        <p:nvSpPr>
          <p:cNvPr id="6" name="Otsikko 5">
            <a:extLst>
              <a:ext uri="{FF2B5EF4-FFF2-40B4-BE49-F238E27FC236}">
                <a16:creationId xmlns:a16="http://schemas.microsoft.com/office/drawing/2014/main" id="{A6C81F47-811A-0FC4-F8F1-2C81FD4D0497}"/>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64256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9A33A3E-418B-4B8F-BFDA-974B970BF7B5}"/>
              </a:ext>
            </a:extLst>
          </p:cNvPr>
          <p:cNvSpPr>
            <a:spLocks noGrp="1"/>
          </p:cNvSpPr>
          <p:nvPr>
            <p:ph idx="1"/>
          </p:nvPr>
        </p:nvSpPr>
        <p:spPr/>
        <p:txBody>
          <a:bodyPr>
            <a:normAutofit fontScale="92500" lnSpcReduction="10000"/>
          </a:bodyPr>
          <a:lstStyle/>
          <a:p>
            <a:r>
              <a:rPr lang="en-GB"/>
              <a:t>1 Introduction</a:t>
            </a:r>
          </a:p>
          <a:p>
            <a:pPr lvl="1"/>
            <a:r>
              <a:rPr lang="en-GB"/>
              <a:t>1.1 Why is it important to develop digital security competence?</a:t>
            </a:r>
          </a:p>
          <a:p>
            <a:pPr lvl="1"/>
            <a:r>
              <a:rPr lang="en-GB"/>
              <a:t>1.2 Areas of digital security</a:t>
            </a:r>
          </a:p>
          <a:p>
            <a:pPr lvl="1"/>
            <a:r>
              <a:rPr lang="en-GB"/>
              <a:t>1.3 Organisational and digital security culture</a:t>
            </a:r>
          </a:p>
          <a:p>
            <a:r>
              <a:rPr lang="en-GB"/>
              <a:t>2 A roadmap for developing digital security competence and culture</a:t>
            </a:r>
          </a:p>
          <a:p>
            <a:pPr lvl="1"/>
            <a:r>
              <a:rPr lang="en-GB"/>
              <a:t>2.1 Current state of digital security culture </a:t>
            </a:r>
          </a:p>
          <a:p>
            <a:pPr lvl="1"/>
            <a:r>
              <a:rPr lang="en-GB"/>
              <a:t>2.2 Drafting and maintenance of instructions		</a:t>
            </a:r>
          </a:p>
          <a:p>
            <a:pPr lvl="1"/>
            <a:r>
              <a:rPr lang="en-GB"/>
              <a:t>2.3 Personnel training</a:t>
            </a:r>
          </a:p>
          <a:p>
            <a:pPr lvl="1"/>
            <a:r>
              <a:rPr lang="en-GB"/>
              <a:t>2.4 Measurement and continuous development</a:t>
            </a:r>
          </a:p>
          <a:p>
            <a:pPr lvl="1"/>
            <a:r>
              <a:rPr lang="en-GB"/>
              <a:t>2.5 Monitoring</a:t>
            </a:r>
          </a:p>
          <a:p>
            <a:pPr lvl="1"/>
            <a:r>
              <a:rPr lang="en-GB"/>
              <a:t>2.6 Annual clock for developing digital security</a:t>
            </a:r>
          </a:p>
          <a:p>
            <a:r>
              <a:rPr lang="en-GB"/>
              <a:t>3 Digital security ambassadors</a:t>
            </a:r>
          </a:p>
          <a:p>
            <a:r>
              <a:rPr lang="en-GB"/>
              <a:t>4 Digitally Secure Life training module</a:t>
            </a:r>
          </a:p>
          <a:p>
            <a:r>
              <a:rPr lang="en-GB"/>
              <a:t>5 Additional material</a:t>
            </a:r>
          </a:p>
          <a:p>
            <a:endParaRPr lang="fi-FI" dirty="0"/>
          </a:p>
          <a:p>
            <a:pPr lvl="1"/>
            <a:endParaRPr lang="fi-FI" dirty="0"/>
          </a:p>
          <a:p>
            <a:pPr marL="0" indent="0">
              <a:buNone/>
            </a:pPr>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9DB1C681-87E2-8E8E-6048-4EADE971D48B}"/>
              </a:ext>
            </a:extLst>
          </p:cNvPr>
          <p:cNvSpPr>
            <a:spLocks noGrp="1"/>
          </p:cNvSpPr>
          <p:nvPr>
            <p:ph type="dt" sz="half" idx="10"/>
          </p:nvPr>
        </p:nvSpPr>
        <p:spPr/>
        <p:txBody>
          <a:bodyPr/>
          <a:lstStyle/>
          <a:p>
            <a:fld id="{F59A922F-3753-47B3-B2FA-B905F3655919}" type="datetime1">
              <a:rPr lang="fi-FI" smtClean="0"/>
              <a:t>23.12.2024</a:t>
            </a:fld>
            <a:endParaRPr lang="fi-FI"/>
          </a:p>
        </p:txBody>
      </p:sp>
      <p:sp>
        <p:nvSpPr>
          <p:cNvPr id="4" name="Alatunnisteen paikkamerkki 3">
            <a:extLst>
              <a:ext uri="{FF2B5EF4-FFF2-40B4-BE49-F238E27FC236}">
                <a16:creationId xmlns:a16="http://schemas.microsoft.com/office/drawing/2014/main" id="{EF7AB750-40DE-4BA8-EE07-6928C197DA53}"/>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DD39E8E7-6379-12C4-3DB6-DF1BC62D553C}"/>
              </a:ext>
            </a:extLst>
          </p:cNvPr>
          <p:cNvSpPr>
            <a:spLocks noGrp="1"/>
          </p:cNvSpPr>
          <p:nvPr>
            <p:ph type="sldNum" sz="quarter" idx="12"/>
          </p:nvPr>
        </p:nvSpPr>
        <p:spPr/>
        <p:txBody>
          <a:bodyPr/>
          <a:lstStyle/>
          <a:p>
            <a:fld id="{8680CC61-DB77-4485-B460-D8E4038D4204}" type="slidenum">
              <a:rPr lang="fi-FI" smtClean="0"/>
              <a:t>2</a:t>
            </a:fld>
            <a:endParaRPr lang="fi-FI"/>
          </a:p>
        </p:txBody>
      </p:sp>
      <p:sp>
        <p:nvSpPr>
          <p:cNvPr id="6" name="Otsikko 5">
            <a:extLst>
              <a:ext uri="{FF2B5EF4-FFF2-40B4-BE49-F238E27FC236}">
                <a16:creationId xmlns:a16="http://schemas.microsoft.com/office/drawing/2014/main" id="{3CCACCB5-6C45-751D-2CEF-56FE43317C35}"/>
              </a:ext>
            </a:extLst>
          </p:cNvPr>
          <p:cNvSpPr>
            <a:spLocks noGrp="1"/>
          </p:cNvSpPr>
          <p:nvPr>
            <p:ph type="title"/>
          </p:nvPr>
        </p:nvSpPr>
        <p:spPr/>
        <p:txBody>
          <a:bodyPr/>
          <a:lstStyle/>
          <a:p>
            <a:r>
              <a:rPr lang="en-GB"/>
              <a:t>Contents of the guide</a:t>
            </a:r>
          </a:p>
        </p:txBody>
      </p:sp>
    </p:spTree>
    <p:extLst>
      <p:ext uri="{BB962C8B-B14F-4D97-AF65-F5344CB8AC3E}">
        <p14:creationId xmlns:p14="http://schemas.microsoft.com/office/powerpoint/2010/main" val="19970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en-GB"/>
              <a:t>First identify the areas that should be protected and the risks arising from them.</a:t>
            </a:r>
          </a:p>
          <a:p>
            <a:pPr marL="341630" indent="-341630"/>
            <a:r>
              <a:rPr lang="en-GB"/>
              <a:t>Prepare information security and data protection policies that you can use as a basis for the required instructions.</a:t>
            </a:r>
          </a:p>
          <a:p>
            <a:pPr marL="341630" indent="-341630"/>
            <a:r>
              <a:rPr lang="en-GB"/>
              <a:t>Provide the employees with clear and easy-to-understand instructions for digitally secure work. Remember to explain why all this is necessary.</a:t>
            </a:r>
          </a:p>
          <a:p>
            <a:pPr marL="341630" indent="-341630"/>
            <a:r>
              <a:rPr lang="en-GB"/>
              <a:t>Make sure that the instructions are easy to find and that all essential matters are explained in them in a clear and easy-to-understand manner.</a:t>
            </a:r>
          </a:p>
          <a:p>
            <a:pPr marL="341630" indent="-341630"/>
            <a:endParaRPr lang="fi-FI" dirty="0"/>
          </a:p>
          <a:p>
            <a:pPr marL="341630" indent="-341630"/>
            <a:endParaRPr lang="fi-FI" dirty="0">
              <a:cs typeface="Arial"/>
            </a:endParaRP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36694EF9-341F-431A-BDA1-DCA301038741}" type="datetime1">
              <a:rPr lang="fi-FI" smtClean="0"/>
              <a:t>23.12.2024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20</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en-GB"/>
              <a:t>2.2 Drafting and maintenance of instructions</a:t>
            </a:r>
          </a:p>
        </p:txBody>
      </p:sp>
    </p:spTree>
    <p:extLst>
      <p:ext uri="{BB962C8B-B14F-4D97-AF65-F5344CB8AC3E}">
        <p14:creationId xmlns:p14="http://schemas.microsoft.com/office/powerpoint/2010/main" val="66974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759CE30-C031-8E7D-F73C-01BA8E0198ED}"/>
              </a:ext>
            </a:extLst>
          </p:cNvPr>
          <p:cNvSpPr>
            <a:spLocks noGrp="1"/>
          </p:cNvSpPr>
          <p:nvPr>
            <p:ph idx="1"/>
          </p:nvPr>
        </p:nvSpPr>
        <p:spPr>
          <a:xfrm>
            <a:off x="683592" y="1629295"/>
            <a:ext cx="10260000" cy="4608000"/>
          </a:xfrm>
        </p:spPr>
        <p:txBody>
          <a:bodyPr vert="horz" lIns="91440" tIns="45720" rIns="91440" bIns="45720" rtlCol="0" anchor="t">
            <a:normAutofit lnSpcReduction="10000"/>
          </a:bodyPr>
          <a:lstStyle/>
          <a:p>
            <a:pPr marL="341630" indent="-341630"/>
            <a:r>
              <a:rPr lang="en-GB"/>
              <a:t>Make sure that at least the following themes are covered in the instructions:</a:t>
            </a:r>
          </a:p>
          <a:p>
            <a:pPr marL="798830" lvl="1" indent="-341630"/>
            <a:r>
              <a:rPr lang="en-GB"/>
              <a:t>Classification of data</a:t>
            </a:r>
          </a:p>
          <a:p>
            <a:pPr marL="798830" lvl="1" indent="-341630"/>
            <a:r>
              <a:rPr lang="en-GB"/>
              <a:t>Secure handling of information and secure processing of personal data, taking into account the data life cycle.</a:t>
            </a:r>
          </a:p>
          <a:p>
            <a:pPr marL="798830" lvl="1" indent="-341630"/>
            <a:r>
              <a:rPr lang="en-GB"/>
              <a:t>Secure use of equipment</a:t>
            </a:r>
          </a:p>
          <a:p>
            <a:pPr marL="798830" lvl="1" indent="-341630"/>
            <a:r>
              <a:rPr lang="en-GB"/>
              <a:t>Secure use of services</a:t>
            </a:r>
          </a:p>
          <a:p>
            <a:pPr marL="798830" lvl="1" indent="-341630"/>
            <a:r>
              <a:rPr lang="en-GB"/>
              <a:t>Use of IDs and identification</a:t>
            </a:r>
          </a:p>
          <a:p>
            <a:pPr marL="798830" lvl="1" indent="-341630"/>
            <a:r>
              <a:rPr lang="en-GB"/>
              <a:t>Working in facilities</a:t>
            </a:r>
          </a:p>
          <a:p>
            <a:pPr marL="798830" lvl="1" indent="-341630"/>
            <a:r>
              <a:rPr lang="en-GB"/>
              <a:t>Remote work</a:t>
            </a:r>
          </a:p>
          <a:p>
            <a:pPr marL="798830" lvl="1" indent="-341630"/>
            <a:r>
              <a:rPr lang="en-GB"/>
              <a:t>Travel</a:t>
            </a:r>
          </a:p>
          <a:p>
            <a:pPr marL="341630" indent="-341630"/>
            <a:r>
              <a:rPr lang="en-GB"/>
              <a:t>You can use the following websites to prepare the instructions:</a:t>
            </a:r>
          </a:p>
          <a:p>
            <a:pPr marL="798830" lvl="1" indent="-341630"/>
            <a:r>
              <a:rPr lang="en-GB">
                <a:hlinkClick r:id="rId2"/>
              </a:rPr>
              <a:t>https://tietosuoja.fi/en/organisations</a:t>
            </a:r>
            <a:br>
              <a:rPr lang="en-GB">
                <a:hlinkClick r:id="rId2"/>
              </a:rPr>
            </a:br>
            <a:r>
              <a:rPr lang="en-GB">
                <a:hlinkClick r:id="rId2"/>
              </a:rPr>
              <a:t>https://www.kyberturvallisuuskeskus.fi/en/ncsc-news/instructions-and-guides</a:t>
            </a:r>
            <a:br>
              <a:rPr lang="en-GB"/>
            </a:br>
            <a:r>
              <a:rPr lang="en-GB">
                <a:hlinkClick r:id="rId3"/>
              </a:rPr>
              <a:t>https://dvv.fi/en/digitally-secure-life</a:t>
            </a:r>
            <a:r>
              <a:rPr lang="en-GB"/>
              <a:t> </a:t>
            </a:r>
          </a:p>
          <a:p>
            <a:pPr marL="341630" indent="-341630"/>
            <a:endParaRPr lang="fi-FI" dirty="0">
              <a:cs typeface="Arial" panose="020B0604020202020204"/>
            </a:endParaRPr>
          </a:p>
          <a:p>
            <a:pPr marL="341630" indent="-341630"/>
            <a:endParaRPr lang="fi-FI" dirty="0">
              <a:cs typeface="Arial" panose="020B0604020202020204"/>
            </a:endParaRP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3F9B3582-3C15-3395-D594-D6E1DA495707}"/>
              </a:ext>
            </a:extLst>
          </p:cNvPr>
          <p:cNvSpPr>
            <a:spLocks noGrp="1"/>
          </p:cNvSpPr>
          <p:nvPr>
            <p:ph type="dt" sz="half" idx="10"/>
          </p:nvPr>
        </p:nvSpPr>
        <p:spPr/>
        <p:txBody>
          <a:bodyPr/>
          <a:lstStyle/>
          <a:p>
            <a:fld id="{CF31F6D2-C6F7-4874-8BA6-D89B1ECBA0E1}" type="datetime1">
              <a:rPr lang="fi-FI" smtClean="0"/>
              <a:t>23.12.2024</a:t>
            </a:fld>
            <a:endParaRPr lang="fi-FI"/>
          </a:p>
        </p:txBody>
      </p:sp>
      <p:sp>
        <p:nvSpPr>
          <p:cNvPr id="4" name="Alatunnisteen paikkamerkki 3">
            <a:extLst>
              <a:ext uri="{FF2B5EF4-FFF2-40B4-BE49-F238E27FC236}">
                <a16:creationId xmlns:a16="http://schemas.microsoft.com/office/drawing/2014/main" id="{A70233AB-29F3-C0EA-EC99-07F275F09975}"/>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E6A6EFD8-439C-B43D-5A3B-C651E9107A2A}"/>
              </a:ext>
            </a:extLst>
          </p:cNvPr>
          <p:cNvSpPr>
            <a:spLocks noGrp="1"/>
          </p:cNvSpPr>
          <p:nvPr>
            <p:ph type="sldNum" sz="quarter" idx="12"/>
          </p:nvPr>
        </p:nvSpPr>
        <p:spPr/>
        <p:txBody>
          <a:bodyPr/>
          <a:lstStyle/>
          <a:p>
            <a:fld id="{8680CC61-DB77-4485-B460-D8E4038D4204}" type="slidenum">
              <a:rPr lang="fi-FI" smtClean="0"/>
              <a:t>21</a:t>
            </a:fld>
            <a:endParaRPr lang="fi-FI"/>
          </a:p>
        </p:txBody>
      </p:sp>
      <p:sp>
        <p:nvSpPr>
          <p:cNvPr id="6" name="Otsikko 5">
            <a:extLst>
              <a:ext uri="{FF2B5EF4-FFF2-40B4-BE49-F238E27FC236}">
                <a16:creationId xmlns:a16="http://schemas.microsoft.com/office/drawing/2014/main" id="{40C4D161-CDDF-0617-D0AB-5070DD6A8600}"/>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15849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51881BE-8F93-95FF-A8AE-B1AE3176A705}"/>
              </a:ext>
            </a:extLst>
          </p:cNvPr>
          <p:cNvSpPr>
            <a:spLocks noGrp="1"/>
          </p:cNvSpPr>
          <p:nvPr>
            <p:ph idx="1"/>
          </p:nvPr>
        </p:nvSpPr>
        <p:spPr/>
        <p:txBody>
          <a:bodyPr/>
          <a:lstStyle/>
          <a:p>
            <a:r>
              <a:rPr lang="en-GB"/>
              <a:t>Campaigns should be organised to enhance digital security awareness among the employees. The focus in the campaigns should be on one or two matters, such as better passwords or identification of scam messages.</a:t>
            </a:r>
          </a:p>
          <a:p>
            <a:r>
              <a:rPr lang="en-GB"/>
              <a:t>The campaign messages can be in the form of posters or </a:t>
            </a:r>
          </a:p>
          <a:p>
            <a:pPr marL="0" indent="0">
              <a:buNone/>
            </a:pPr>
            <a:r>
              <a:rPr lang="en-GB"/>
              <a:t>	information bulletins on the intranet. </a:t>
            </a:r>
          </a:p>
          <a:p>
            <a:r>
              <a:rPr lang="en-GB"/>
              <a:t>Prepare objectives and indicators for the campaigns.</a:t>
            </a:r>
          </a:p>
          <a:p>
            <a:r>
              <a:rPr lang="en-GB"/>
              <a:t>The work should start with a situation assessment.</a:t>
            </a:r>
          </a:p>
          <a:p>
            <a:r>
              <a:rPr lang="en-GB"/>
              <a:t>The message should be repeated in different forms for the whole duration of the campaign.</a:t>
            </a:r>
          </a:p>
          <a:p>
            <a:r>
              <a:rPr lang="en-GB"/>
              <a:t>A situation assessment should also be conducted after the campaign.</a:t>
            </a:r>
          </a:p>
        </p:txBody>
      </p:sp>
      <p:sp>
        <p:nvSpPr>
          <p:cNvPr id="3" name="Päivämäärän paikkamerkki 2">
            <a:extLst>
              <a:ext uri="{FF2B5EF4-FFF2-40B4-BE49-F238E27FC236}">
                <a16:creationId xmlns:a16="http://schemas.microsoft.com/office/drawing/2014/main" id="{20863D06-2AA9-7A7C-6617-53C5CB721BCF}"/>
              </a:ext>
            </a:extLst>
          </p:cNvPr>
          <p:cNvSpPr>
            <a:spLocks noGrp="1"/>
          </p:cNvSpPr>
          <p:nvPr>
            <p:ph type="dt" sz="half" idx="10"/>
          </p:nvPr>
        </p:nvSpPr>
        <p:spPr/>
        <p:txBody>
          <a:bodyPr/>
          <a:lstStyle/>
          <a:p>
            <a:fld id="{32C9D61D-D0A9-4A89-A581-BBA5590BE660}" type="datetime1">
              <a:rPr lang="fi-FI" smtClean="0"/>
              <a:t>23.12.2024</a:t>
            </a:fld>
            <a:endParaRPr lang="fi-FI"/>
          </a:p>
        </p:txBody>
      </p:sp>
      <p:sp>
        <p:nvSpPr>
          <p:cNvPr id="4" name="Alatunnisteen paikkamerkki 3">
            <a:extLst>
              <a:ext uri="{FF2B5EF4-FFF2-40B4-BE49-F238E27FC236}">
                <a16:creationId xmlns:a16="http://schemas.microsoft.com/office/drawing/2014/main" id="{D9ADBEB6-9512-250F-12D0-DE5FE07F9A65}"/>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79C26CF5-2772-DCBB-C7E5-5B37562F9928}"/>
              </a:ext>
            </a:extLst>
          </p:cNvPr>
          <p:cNvSpPr>
            <a:spLocks noGrp="1"/>
          </p:cNvSpPr>
          <p:nvPr>
            <p:ph type="sldNum" sz="quarter" idx="12"/>
          </p:nvPr>
        </p:nvSpPr>
        <p:spPr/>
        <p:txBody>
          <a:bodyPr/>
          <a:lstStyle/>
          <a:p>
            <a:fld id="{8680CC61-DB77-4485-B460-D8E4038D4204}" type="slidenum">
              <a:rPr lang="fi-FI" smtClean="0"/>
              <a:t>22</a:t>
            </a:fld>
            <a:endParaRPr lang="fi-FI"/>
          </a:p>
        </p:txBody>
      </p:sp>
      <p:sp>
        <p:nvSpPr>
          <p:cNvPr id="6" name="Otsikko 5">
            <a:extLst>
              <a:ext uri="{FF2B5EF4-FFF2-40B4-BE49-F238E27FC236}">
                <a16:creationId xmlns:a16="http://schemas.microsoft.com/office/drawing/2014/main" id="{BB64A693-C131-AC41-4F87-3A453A38C914}"/>
              </a:ext>
            </a:extLst>
          </p:cNvPr>
          <p:cNvSpPr>
            <a:spLocks noGrp="1"/>
          </p:cNvSpPr>
          <p:nvPr>
            <p:ph type="title"/>
          </p:nvPr>
        </p:nvSpPr>
        <p:spPr/>
        <p:txBody>
          <a:bodyPr/>
          <a:lstStyle/>
          <a:p>
            <a:r>
              <a:rPr lang="en-GB"/>
              <a:t>Campaigns to boost digital security awareness</a:t>
            </a:r>
          </a:p>
        </p:txBody>
      </p:sp>
      <p:graphicFrame>
        <p:nvGraphicFramePr>
          <p:cNvPr id="7" name="Objekti 6">
            <a:extLst>
              <a:ext uri="{FF2B5EF4-FFF2-40B4-BE49-F238E27FC236}">
                <a16:creationId xmlns:a16="http://schemas.microsoft.com/office/drawing/2014/main" id="{7840C319-CE46-62A4-B161-E46DDF4DBB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8091347"/>
              </p:ext>
            </p:extLst>
          </p:nvPr>
        </p:nvGraphicFramePr>
        <p:xfrm>
          <a:off x="8079246" y="2540068"/>
          <a:ext cx="2572864" cy="3677213"/>
        </p:xfrm>
        <a:graphic>
          <a:graphicData uri="http://schemas.openxmlformats.org/presentationml/2006/ole">
            <mc:AlternateContent xmlns:mc="http://schemas.openxmlformats.org/markup-compatibility/2006">
              <mc:Choice xmlns:v="urn:schemas-microsoft-com:vml" Requires="v">
                <p:oleObj name="Acrobat Document" r:id="rId2" imgW="12598400" imgH="18002250" progId="AcroExch.Document.DC">
                  <p:embed/>
                </p:oleObj>
              </mc:Choice>
              <mc:Fallback>
                <p:oleObj name="Acrobat Document" r:id="rId2" imgW="12598400" imgH="18002250" progId="AcroExch.Document.DC">
                  <p:embed/>
                  <p:pic>
                    <p:nvPicPr>
                      <p:cNvPr id="7" name="Objekti 6">
                        <a:extLst>
                          <a:ext uri="{FF2B5EF4-FFF2-40B4-BE49-F238E27FC236}">
                            <a16:creationId xmlns:a16="http://schemas.microsoft.com/office/drawing/2014/main" id="{7840C319-CE46-62A4-B161-E46DDF4DBB12}"/>
                          </a:ext>
                        </a:extLst>
                      </p:cNvPr>
                      <p:cNvPicPr/>
                      <p:nvPr/>
                    </p:nvPicPr>
                    <p:blipFill>
                      <a:blip r:embed="rId3"/>
                      <a:stretch>
                        <a:fillRect/>
                      </a:stretch>
                    </p:blipFill>
                    <p:spPr>
                      <a:xfrm>
                        <a:off x="8079246" y="2540068"/>
                        <a:ext cx="2572864" cy="3677213"/>
                      </a:xfrm>
                      <a:prstGeom prst="rect">
                        <a:avLst/>
                      </a:prstGeom>
                    </p:spPr>
                  </p:pic>
                </p:oleObj>
              </mc:Fallback>
            </mc:AlternateContent>
          </a:graphicData>
        </a:graphic>
      </p:graphicFrame>
    </p:spTree>
    <p:extLst>
      <p:ext uri="{BB962C8B-B14F-4D97-AF65-F5344CB8AC3E}">
        <p14:creationId xmlns:p14="http://schemas.microsoft.com/office/powerpoint/2010/main" val="2208954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en-GB"/>
              <a:t>Make sure that all employees receive internal training on an annual basis and as part of their familiarisation.</a:t>
            </a:r>
          </a:p>
          <a:p>
            <a:pPr marL="341630" indent="-341630"/>
            <a:r>
              <a:rPr lang="en-GB"/>
              <a:t>Also use existing material, such as the Digitally Secure Life training module </a:t>
            </a:r>
            <a:r>
              <a:rPr lang="en-GB">
                <a:hlinkClick r:id="rId3"/>
              </a:rPr>
              <a:t>https://dvv.fi/en/digitally-secure-life</a:t>
            </a:r>
            <a:r>
              <a:rPr lang="en-GB"/>
              <a:t>, monthly digiturvatunti-webinars of the Digital and Population Data Services Agency </a:t>
            </a:r>
            <a:r>
              <a:rPr lang="en-GB">
                <a:hlinkClick r:id="rId4"/>
              </a:rPr>
              <a:t>https://live.mediaserver.fi/dvv/digiturva (in Finnish)</a:t>
            </a:r>
            <a:r>
              <a:rPr lang="en-GB"/>
              <a:t>, Yle Digitreeni programmes </a:t>
            </a:r>
            <a:r>
              <a:rPr lang="en-GB">
                <a:hlinkClick r:id="rId5"/>
              </a:rPr>
              <a:t>https://yle.fi/aihe/digitreenit/tietoturva (in Finnish)</a:t>
            </a:r>
            <a:r>
              <a:rPr lang="en-GB"/>
              <a:t> and other support material.</a:t>
            </a:r>
          </a:p>
          <a:p>
            <a:pPr marL="341630" indent="-341630"/>
            <a:r>
              <a:rPr lang="en-GB"/>
              <a:t>In addition to using training provided by specific actors (such as the Digital and Population Data Services Agency), you should also prepare organisation-specific training explaining how to act in the organisation (for example, how to send secure mail).</a:t>
            </a:r>
          </a:p>
          <a:p>
            <a:pPr marL="341630" indent="-341630"/>
            <a:r>
              <a:rPr lang="en-GB"/>
              <a:t>Training targeted at small groups is usually more effective.</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5894889A-7C66-4463-8EC9-8BAF5274C66A}" type="datetime1">
              <a:rPr lang="fi-FI" smtClean="0"/>
              <a:t>23.12.2024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23</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en-GB"/>
              <a:t>2.4 Personnel training</a:t>
            </a:r>
          </a:p>
        </p:txBody>
      </p:sp>
    </p:spTree>
    <p:extLst>
      <p:ext uri="{BB962C8B-B14F-4D97-AF65-F5344CB8AC3E}">
        <p14:creationId xmlns:p14="http://schemas.microsoft.com/office/powerpoint/2010/main" val="3430240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95C7CB-86C2-D8B5-0C8E-E56EAEB380CD}"/>
              </a:ext>
            </a:extLst>
          </p:cNvPr>
          <p:cNvSpPr>
            <a:spLocks noGrp="1"/>
          </p:cNvSpPr>
          <p:nvPr>
            <p:ph idx="1"/>
          </p:nvPr>
        </p:nvSpPr>
        <p:spPr/>
        <p:txBody>
          <a:bodyPr/>
          <a:lstStyle/>
          <a:p>
            <a:pPr marL="341630" indent="-341630"/>
            <a:r>
              <a:rPr lang="en-GB"/>
              <a:t>Prepare tasks that encourage people to think and deal with everyday situations.</a:t>
            </a:r>
          </a:p>
          <a:p>
            <a:pPr marL="798830" lvl="1" indent="-341630"/>
            <a:r>
              <a:rPr lang="en-GB"/>
              <a:t>You can use AI services in the drafting of questions and correct answers.</a:t>
            </a:r>
          </a:p>
          <a:p>
            <a:pPr marL="341630" indent="-341630"/>
            <a:r>
              <a:rPr lang="en-GB"/>
              <a:t>Monitor the progress of the training participants by using a HR system or other appropriate systems.</a:t>
            </a:r>
          </a:p>
          <a:p>
            <a:pPr marL="341630" indent="-341630"/>
            <a:r>
              <a:rPr lang="en-GB"/>
              <a:t>Some organisations may require that an employee completes basic training before they are allocated a work station or given personal IDs.</a:t>
            </a:r>
          </a:p>
          <a:p>
            <a:endParaRPr lang="fi-FI"/>
          </a:p>
        </p:txBody>
      </p:sp>
      <p:sp>
        <p:nvSpPr>
          <p:cNvPr id="3" name="Päivämäärän paikkamerkki 2">
            <a:extLst>
              <a:ext uri="{FF2B5EF4-FFF2-40B4-BE49-F238E27FC236}">
                <a16:creationId xmlns:a16="http://schemas.microsoft.com/office/drawing/2014/main" id="{7168D67A-4F32-86EB-CBAD-CD257E44F537}"/>
              </a:ext>
            </a:extLst>
          </p:cNvPr>
          <p:cNvSpPr>
            <a:spLocks noGrp="1"/>
          </p:cNvSpPr>
          <p:nvPr>
            <p:ph type="dt" sz="half" idx="10"/>
          </p:nvPr>
        </p:nvSpPr>
        <p:spPr/>
        <p:txBody>
          <a:bodyPr/>
          <a:lstStyle/>
          <a:p>
            <a:fld id="{6949441F-F9C4-4D6C-BC23-7FF094CA0D8A}" type="datetime1">
              <a:rPr lang="fi-FI" smtClean="0"/>
              <a:t>23.12.2024</a:t>
            </a:fld>
            <a:endParaRPr lang="fi-FI"/>
          </a:p>
        </p:txBody>
      </p:sp>
      <p:sp>
        <p:nvSpPr>
          <p:cNvPr id="4" name="Alatunnisteen paikkamerkki 3">
            <a:extLst>
              <a:ext uri="{FF2B5EF4-FFF2-40B4-BE49-F238E27FC236}">
                <a16:creationId xmlns:a16="http://schemas.microsoft.com/office/drawing/2014/main" id="{09546518-F387-F11D-6190-B546323B0B28}"/>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67911389-63B4-E182-D7E3-2123FB76BA95}"/>
              </a:ext>
            </a:extLst>
          </p:cNvPr>
          <p:cNvSpPr>
            <a:spLocks noGrp="1"/>
          </p:cNvSpPr>
          <p:nvPr>
            <p:ph type="sldNum" sz="quarter" idx="12"/>
          </p:nvPr>
        </p:nvSpPr>
        <p:spPr/>
        <p:txBody>
          <a:bodyPr/>
          <a:lstStyle/>
          <a:p>
            <a:fld id="{8680CC61-DB77-4485-B460-D8E4038D4204}" type="slidenum">
              <a:rPr lang="fi-FI" smtClean="0"/>
              <a:t>24</a:t>
            </a:fld>
            <a:endParaRPr lang="fi-FI"/>
          </a:p>
        </p:txBody>
      </p:sp>
      <p:sp>
        <p:nvSpPr>
          <p:cNvPr id="6" name="Otsikko 5">
            <a:extLst>
              <a:ext uri="{FF2B5EF4-FFF2-40B4-BE49-F238E27FC236}">
                <a16:creationId xmlns:a16="http://schemas.microsoft.com/office/drawing/2014/main" id="{3DE01B80-0EF5-92EC-CBE8-F73B19BBD99D}"/>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2442578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en-GB"/>
              <a:t>You should test your employees’ competence on a regular basis.</a:t>
            </a:r>
          </a:p>
          <a:p>
            <a:pPr marL="341630" indent="-341630"/>
            <a:r>
              <a:rPr lang="en-GB"/>
              <a:t>You can use the results of phishing message simulation, digital security quizzes and the Digitally Secure Life test as indicators. </a:t>
            </a:r>
            <a:r>
              <a:rPr lang="en-GB">
                <a:hlinkClick r:id="rId3"/>
              </a:rPr>
              <a:t>Digitally Secure Life test (eOppiva)</a:t>
            </a:r>
          </a:p>
          <a:p>
            <a:pPr marL="341630" indent="-341630"/>
            <a:r>
              <a:rPr lang="en-GB"/>
              <a:t>You should also take part in the annual Taisto exercise, in which the participants practice the management of disruptions on the basis of themes and topical issues that change each year.</a:t>
            </a:r>
          </a:p>
          <a:p>
            <a:pPr marL="798830" lvl="1" indent="-341630"/>
            <a:r>
              <a:rPr lang="en-GB">
                <a:cs typeface="Arial"/>
                <a:hlinkClick r:id="rId4"/>
              </a:rPr>
              <a:t>https://dvv.fi/taisto (in Finnish)</a:t>
            </a:r>
            <a:r>
              <a:rPr lang="en-GB"/>
              <a:t> </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9F41BA34-E699-4333-9D4E-2A0A1654322E}" type="datetime1">
              <a:rPr lang="fi-FI" smtClean="0"/>
              <a:t>23.12.2024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25</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en-GB"/>
              <a:t>2.5 Testing competence</a:t>
            </a:r>
          </a:p>
        </p:txBody>
      </p:sp>
    </p:spTree>
    <p:extLst>
      <p:ext uri="{BB962C8B-B14F-4D97-AF65-F5344CB8AC3E}">
        <p14:creationId xmlns:p14="http://schemas.microsoft.com/office/powerpoint/2010/main" val="422941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6D06D5-BE63-BA87-85C9-516BB36B4C0E}"/>
              </a:ext>
            </a:extLst>
          </p:cNvPr>
          <p:cNvSpPr>
            <a:spLocks noGrp="1"/>
          </p:cNvSpPr>
          <p:nvPr>
            <p:ph idx="1"/>
          </p:nvPr>
        </p:nvSpPr>
        <p:spPr/>
        <p:txBody>
          <a:bodyPr/>
          <a:lstStyle/>
          <a:p>
            <a:r>
              <a:rPr lang="en-GB"/>
              <a:t>You can produce ‘phishing messages’ that resemble emails sent by cybercriminals and use them in the training.</a:t>
            </a:r>
          </a:p>
          <a:p>
            <a:r>
              <a:rPr lang="en-GB"/>
              <a:t>Remember to notify other members of the organisation of such exercises in advance. </a:t>
            </a:r>
          </a:p>
          <a:p>
            <a:r>
              <a:rPr lang="en-GB"/>
              <a:t>Use the test results in the development of instructions, training and campaigns.</a:t>
            </a:r>
          </a:p>
          <a:p>
            <a:r>
              <a:rPr lang="en-GB"/>
              <a:t>The number of information security incident reports submitted by employees is not necessarily a good indicator. This is because as the digital security culture improves, such reports become more frequent, especially in organisations in the early stages of competence development.</a:t>
            </a:r>
          </a:p>
          <a:p>
            <a:endParaRPr lang="fi-FI" dirty="0"/>
          </a:p>
        </p:txBody>
      </p:sp>
      <p:sp>
        <p:nvSpPr>
          <p:cNvPr id="3" name="Päivämäärän paikkamerkki 2">
            <a:extLst>
              <a:ext uri="{FF2B5EF4-FFF2-40B4-BE49-F238E27FC236}">
                <a16:creationId xmlns:a16="http://schemas.microsoft.com/office/drawing/2014/main" id="{DE48AAF5-A93C-60F1-F4D0-60EA6A925EEE}"/>
              </a:ext>
            </a:extLst>
          </p:cNvPr>
          <p:cNvSpPr>
            <a:spLocks noGrp="1"/>
          </p:cNvSpPr>
          <p:nvPr>
            <p:ph type="dt" sz="half" idx="10"/>
          </p:nvPr>
        </p:nvSpPr>
        <p:spPr/>
        <p:txBody>
          <a:bodyPr/>
          <a:lstStyle/>
          <a:p>
            <a:fld id="{80184C77-FCF0-4000-8C72-D6958C5554B0}" type="datetime1">
              <a:rPr lang="fi-FI" smtClean="0"/>
              <a:t>23.12.2024</a:t>
            </a:fld>
            <a:endParaRPr lang="fi-FI"/>
          </a:p>
        </p:txBody>
      </p:sp>
      <p:sp>
        <p:nvSpPr>
          <p:cNvPr id="4" name="Alatunnisteen paikkamerkki 3">
            <a:extLst>
              <a:ext uri="{FF2B5EF4-FFF2-40B4-BE49-F238E27FC236}">
                <a16:creationId xmlns:a16="http://schemas.microsoft.com/office/drawing/2014/main" id="{936D1C8C-E73F-5879-D196-D6BCD5D015DC}"/>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F0951190-D918-2D8B-C1D9-7C9A5EBC3512}"/>
              </a:ext>
            </a:extLst>
          </p:cNvPr>
          <p:cNvSpPr>
            <a:spLocks noGrp="1"/>
          </p:cNvSpPr>
          <p:nvPr>
            <p:ph type="sldNum" sz="quarter" idx="12"/>
          </p:nvPr>
        </p:nvSpPr>
        <p:spPr/>
        <p:txBody>
          <a:bodyPr/>
          <a:lstStyle/>
          <a:p>
            <a:fld id="{8680CC61-DB77-4485-B460-D8E4038D4204}" type="slidenum">
              <a:rPr lang="fi-FI" smtClean="0"/>
              <a:t>26</a:t>
            </a:fld>
            <a:endParaRPr lang="fi-FI"/>
          </a:p>
        </p:txBody>
      </p:sp>
      <p:sp>
        <p:nvSpPr>
          <p:cNvPr id="6" name="Otsikko 5">
            <a:extLst>
              <a:ext uri="{FF2B5EF4-FFF2-40B4-BE49-F238E27FC236}">
                <a16:creationId xmlns:a16="http://schemas.microsoft.com/office/drawing/2014/main" id="{3CEC6469-CA14-2E69-FBB9-98726B2692DD}"/>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135498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a:lstStyle/>
          <a:p>
            <a:r>
              <a:rPr lang="en-GB"/>
              <a:t>Internal monitoring is an essential part of digital security competence development.</a:t>
            </a:r>
          </a:p>
          <a:p>
            <a:r>
              <a:rPr lang="en-GB"/>
              <a:t>This is because with monitoring, you can identify development priorities.</a:t>
            </a:r>
          </a:p>
          <a:p>
            <a:r>
              <a:rPr lang="en-GB"/>
              <a:t>Define the objectives and indicators for the development of digital security competence.</a:t>
            </a:r>
          </a:p>
          <a:p>
            <a:r>
              <a:rPr lang="en-GB"/>
              <a:t>Also use the monitoring to ensure sufficient resources for the work. Sufficient resources are essential for ensuring digital security. </a:t>
            </a:r>
          </a:p>
          <a:p>
            <a:r>
              <a:rPr lang="en-GB"/>
              <a:t>Monitor the progress of training participants and their test success.</a:t>
            </a:r>
          </a:p>
          <a:p>
            <a:endParaRPr lang="fi-FI" dirty="0"/>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CF1769E6-1E6B-4E9B-9B66-12D89372FEE8}" type="datetime1">
              <a:rPr lang="fi-FI" smtClean="0"/>
              <a:t>23.12.2024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27</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en-GB"/>
              <a:t>2.6 Monitoring</a:t>
            </a:r>
          </a:p>
        </p:txBody>
      </p:sp>
    </p:spTree>
    <p:extLst>
      <p:ext uri="{BB962C8B-B14F-4D97-AF65-F5344CB8AC3E}">
        <p14:creationId xmlns:p14="http://schemas.microsoft.com/office/powerpoint/2010/main" val="1655876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lnSpcReduction="10000"/>
          </a:bodyPr>
          <a:lstStyle/>
          <a:p>
            <a:pPr marL="341630" indent="-341630"/>
            <a:r>
              <a:rPr lang="en-GB"/>
              <a:t>Make the development of digital security competence part of daily work.</a:t>
            </a:r>
          </a:p>
          <a:p>
            <a:pPr marL="341630" indent="-341630"/>
            <a:r>
              <a:rPr lang="en-GB"/>
              <a:t>You can prepare an annual clock for digital security matters or include them in an existing annual clock.</a:t>
            </a:r>
          </a:p>
          <a:p>
            <a:pPr marL="341630" indent="-341630"/>
            <a:r>
              <a:rPr lang="en-GB"/>
              <a:t>At least the following matters should be considered when you prepare the annual clock:</a:t>
            </a:r>
          </a:p>
          <a:p>
            <a:pPr marL="798830" lvl="1" indent="-341630"/>
            <a:r>
              <a:rPr lang="en-GB"/>
              <a:t>Annual policy review and update, and management approval</a:t>
            </a:r>
          </a:p>
          <a:p>
            <a:pPr marL="798830" lvl="1" indent="-341630"/>
            <a:r>
              <a:rPr lang="en-GB"/>
              <a:t>Familiarisation</a:t>
            </a:r>
          </a:p>
          <a:p>
            <a:pPr marL="798830" lvl="1" indent="-341630"/>
            <a:r>
              <a:rPr lang="en-GB"/>
              <a:t>Enhancing of digital security awareness</a:t>
            </a:r>
          </a:p>
          <a:p>
            <a:pPr marL="798830" lvl="1" indent="-341630"/>
            <a:r>
              <a:rPr lang="en-GB"/>
              <a:t>Updating of digital security instructions</a:t>
            </a:r>
          </a:p>
          <a:p>
            <a:pPr marL="798830" lvl="1" indent="-341630"/>
            <a:r>
              <a:rPr lang="en-GB"/>
              <a:t>Digital security training</a:t>
            </a:r>
          </a:p>
          <a:p>
            <a:pPr marL="798830" lvl="1" indent="-341630"/>
            <a:r>
              <a:rPr lang="en-GB"/>
              <a:t>Competence testing</a:t>
            </a:r>
          </a:p>
          <a:p>
            <a:pPr marL="798830" lvl="1" indent="-341630"/>
            <a:r>
              <a:rPr lang="en-GB"/>
              <a:t>Monitoring and reporting</a:t>
            </a:r>
          </a:p>
          <a:p>
            <a:pPr marL="798830" lvl="1" indent="-341630"/>
            <a:r>
              <a:rPr lang="en-GB"/>
              <a:t>Disseminating information on topical digital security matters on a regular basis</a:t>
            </a:r>
          </a:p>
          <a:p>
            <a:pPr marL="1241630" lvl="2" indent="-341630"/>
            <a:r>
              <a:rPr lang="en-GB"/>
              <a:t>Table of examples is appended to this document (coming later)</a:t>
            </a:r>
          </a:p>
          <a:p>
            <a:pPr marL="798830" lvl="1" indent="-341630"/>
            <a:r>
              <a:rPr lang="en-GB"/>
              <a:t>Practising (such as Taisto)</a:t>
            </a:r>
          </a:p>
          <a:p>
            <a:pPr marL="341630" indent="-341630"/>
            <a:endParaRPr lang="fi-FI" dirty="0">
              <a:cs typeface="Arial"/>
            </a:endParaRP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E53E0459-7931-49D5-9009-C1231A7C3F49}" type="datetime1">
              <a:rPr lang="fi-FI" smtClean="0"/>
              <a:t>23.12.2024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28</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normAutofit fontScale="90000"/>
          </a:bodyPr>
          <a:lstStyle/>
          <a:p>
            <a:r>
              <a:rPr lang="en-GB"/>
              <a:t>2.7 Annual clock for developing digital security competence</a:t>
            </a:r>
          </a:p>
        </p:txBody>
      </p:sp>
    </p:spTree>
    <p:extLst>
      <p:ext uri="{BB962C8B-B14F-4D97-AF65-F5344CB8AC3E}">
        <p14:creationId xmlns:p14="http://schemas.microsoft.com/office/powerpoint/2010/main" val="253235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1038CAF-A70C-46EB-8C81-6303A2BFCDD0}"/>
              </a:ext>
            </a:extLst>
          </p:cNvPr>
          <p:cNvSpPr>
            <a:spLocks noGrp="1"/>
          </p:cNvSpPr>
          <p:nvPr>
            <p:ph idx="1"/>
          </p:nvPr>
        </p:nvSpPr>
        <p:spPr/>
        <p:txBody>
          <a:bodyPr vert="horz" lIns="91440" tIns="45720" rIns="91440" bIns="45720" rtlCol="0" anchor="t">
            <a:normAutofit/>
          </a:bodyPr>
          <a:lstStyle/>
          <a:p>
            <a:pPr marL="0" indent="0">
              <a:buNone/>
            </a:pPr>
            <a:endParaRPr lang="fi-FI" dirty="0"/>
          </a:p>
          <a:p>
            <a:r>
              <a:rPr lang="en-GB"/>
              <a:t>The digital security ambassador is an employee of an organisation tasked with promoting digital security culture in their organisation. However, the ambassador is not responsible for such matters as the organisation’s information security matters.</a:t>
            </a:r>
          </a:p>
          <a:p>
            <a:pPr marL="341630" indent="-341630"/>
            <a:r>
              <a:rPr lang="en-GB"/>
              <a:t>The digital security ambassador model is a way to develop an organisation’s digital security competence and culture and to ease the workload of the persons responsible for its digital security.</a:t>
            </a:r>
          </a:p>
          <a:p>
            <a:r>
              <a:rPr lang="en-GB"/>
              <a:t>The model is primarily intended for public administration organisations but it can also be used in the business sector.</a:t>
            </a:r>
          </a:p>
          <a:p>
            <a:r>
              <a:rPr lang="en-GB"/>
              <a:t>The model is suited for all areas of digital security.</a:t>
            </a:r>
          </a:p>
          <a:p>
            <a:pPr marL="0" indent="0">
              <a:buNone/>
            </a:pPr>
            <a:r>
              <a:rPr lang="en-GB"/>
              <a:t> </a:t>
            </a:r>
          </a:p>
        </p:txBody>
      </p:sp>
      <p:sp>
        <p:nvSpPr>
          <p:cNvPr id="3" name="Otsikko 2">
            <a:extLst>
              <a:ext uri="{FF2B5EF4-FFF2-40B4-BE49-F238E27FC236}">
                <a16:creationId xmlns:a16="http://schemas.microsoft.com/office/drawing/2014/main" id="{30AC260C-3113-40A2-9F6C-0731D708D547}"/>
              </a:ext>
            </a:extLst>
          </p:cNvPr>
          <p:cNvSpPr>
            <a:spLocks noGrp="1"/>
          </p:cNvSpPr>
          <p:nvPr>
            <p:ph type="title"/>
          </p:nvPr>
        </p:nvSpPr>
        <p:spPr/>
        <p:txBody>
          <a:bodyPr>
            <a:normAutofit/>
          </a:bodyPr>
          <a:lstStyle/>
          <a:p>
            <a:r>
              <a:rPr lang="en-GB"/>
              <a:t>3 Digital security ambassadors</a:t>
            </a:r>
          </a:p>
        </p:txBody>
      </p:sp>
      <p:sp>
        <p:nvSpPr>
          <p:cNvPr id="4" name="Päivämäärän paikkamerkki 3">
            <a:extLst>
              <a:ext uri="{FF2B5EF4-FFF2-40B4-BE49-F238E27FC236}">
                <a16:creationId xmlns:a16="http://schemas.microsoft.com/office/drawing/2014/main" id="{CFCD6C4B-0450-40C9-966C-8A1FB79C5384}"/>
              </a:ext>
            </a:extLst>
          </p:cNvPr>
          <p:cNvSpPr>
            <a:spLocks noGrp="1"/>
          </p:cNvSpPr>
          <p:nvPr>
            <p:ph type="dt" sz="half" idx="10"/>
          </p:nvPr>
        </p:nvSpPr>
        <p:spPr/>
        <p:txBody>
          <a:bodyPr/>
          <a:lstStyle/>
          <a:p>
            <a:fld id="{55FB6C0E-15E2-4764-86F2-3BEBAAB43EFC}" type="datetime1">
              <a:rPr lang="fi-FI" smtClean="0"/>
              <a:t>23.12.2024</a:t>
            </a:fld>
            <a:endParaRPr lang="fi-FI"/>
          </a:p>
        </p:txBody>
      </p:sp>
      <p:sp>
        <p:nvSpPr>
          <p:cNvPr id="6" name="Dian numeron paikkamerkki 5">
            <a:extLst>
              <a:ext uri="{FF2B5EF4-FFF2-40B4-BE49-F238E27FC236}">
                <a16:creationId xmlns:a16="http://schemas.microsoft.com/office/drawing/2014/main" id="{D070F7DA-BE7C-47BC-A02B-B1535E35D4A8}"/>
              </a:ext>
            </a:extLst>
          </p:cNvPr>
          <p:cNvSpPr>
            <a:spLocks noGrp="1"/>
          </p:cNvSpPr>
          <p:nvPr>
            <p:ph type="sldNum" sz="quarter" idx="12"/>
          </p:nvPr>
        </p:nvSpPr>
        <p:spPr/>
        <p:txBody>
          <a:bodyPr/>
          <a:lstStyle/>
          <a:p>
            <a:fld id="{8680CC61-DB77-4485-B460-D8E4038D4204}" type="slidenum">
              <a:rPr lang="fi-FI" smtClean="0"/>
              <a:t>29</a:t>
            </a:fld>
            <a:endParaRPr lang="fi-FI"/>
          </a:p>
        </p:txBody>
      </p:sp>
    </p:spTree>
    <p:extLst>
      <p:ext uri="{BB962C8B-B14F-4D97-AF65-F5344CB8AC3E}">
        <p14:creationId xmlns:p14="http://schemas.microsoft.com/office/powerpoint/2010/main" val="251283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B0E2B3-6083-8506-3C2A-62BB09D1020B}"/>
              </a:ext>
            </a:extLst>
          </p:cNvPr>
          <p:cNvSpPr>
            <a:spLocks noGrp="1"/>
          </p:cNvSpPr>
          <p:nvPr>
            <p:ph idx="1"/>
          </p:nvPr>
        </p:nvSpPr>
        <p:spPr/>
        <p:txBody>
          <a:bodyPr/>
          <a:lstStyle/>
          <a:p>
            <a:pPr marL="486040" indent="0">
              <a:spcAft>
                <a:spcPts val="1100"/>
              </a:spcAft>
              <a:buNone/>
            </a:pPr>
            <a:r>
              <a:rPr lang="en-GB" sz="1800">
                <a:latin typeface="Arial" panose="020B0604020202020204" pitchFamily="34" charset="0"/>
                <a:ea typeface="Arial" panose="020B0604020202020204" pitchFamily="34" charset="0"/>
                <a:cs typeface="Arial" panose="020B0604020202020204" pitchFamily="34" charset="0"/>
              </a:rPr>
              <a:t>This support material has been prepared for public administration organisations to promote secure work and activities. The VAHTI Good Practices support material is based on the recommendations compiled by the expert groups of the Finnish Public Sector Digital Security Management Board (VAHTI, </a:t>
            </a:r>
            <a:r>
              <a:rPr lang="en-GB" sz="1800" u="sng">
                <a:solidFill>
                  <a:srgbClr val="642F6C"/>
                </a:solidFill>
                <a:latin typeface="Arial" panose="020B0604020202020204" pitchFamily="34" charset="0"/>
                <a:ea typeface="Arial" panose="020B0604020202020204" pitchFamily="34" charset="0"/>
                <a:cs typeface="Arial" panose="020B0604020202020204" pitchFamily="34" charset="0"/>
                <a:hlinkClick r:id="rId2"/>
              </a:rPr>
              <a:t>https://dvv.fi/en/vahti-network</a:t>
            </a:r>
            <a:r>
              <a:rPr lang="en-GB" sz="1800">
                <a:latin typeface="Arial" panose="020B0604020202020204" pitchFamily="34" charset="0"/>
                <a:ea typeface="Arial" panose="020B0604020202020204" pitchFamily="34" charset="0"/>
                <a:cs typeface="Arial" panose="020B0604020202020204" pitchFamily="34" charset="0"/>
              </a:rPr>
              <a:t>) in the fields of risk management, continuity and preparedness, competence development, ICT services, information security and data protection. By complying with these recommendations, we also promote cybersecurity. </a:t>
            </a:r>
          </a:p>
          <a:p>
            <a:pPr marL="486040" indent="0">
              <a:spcAft>
                <a:spcPts val="1100"/>
              </a:spcAft>
              <a:buNone/>
            </a:pPr>
            <a:r>
              <a:rPr lang="en-GB" sz="1800">
                <a:latin typeface="Arial" panose="020B0604020202020204" pitchFamily="34" charset="0"/>
                <a:ea typeface="Arial" panose="020B0604020202020204" pitchFamily="34" charset="0"/>
                <a:cs typeface="Arial" panose="020B0604020202020204" pitchFamily="34" charset="0"/>
              </a:rPr>
              <a:t>The VAHTI Good Practices support material is primarily intended for public administration organisations but it is also freely available to other organisations. If you develop or improve these materials, please also give feedback to help us develop the content. We welcome suggestions for improvements and corrections and will release an updated version once we have received sufficient feedback. You can send feedback to </a:t>
            </a:r>
            <a:r>
              <a:rPr lang="en-GB" sz="1800" u="sng">
                <a:solidFill>
                  <a:srgbClr val="642F6C"/>
                </a:solidFill>
                <a:latin typeface="Arial" panose="020B0604020202020204" pitchFamily="34" charset="0"/>
                <a:ea typeface="Arial" panose="020B0604020202020204" pitchFamily="34" charset="0"/>
                <a:cs typeface="Arial" panose="020B0604020202020204" pitchFamily="34" charset="0"/>
                <a:hlinkClick r:id="rId3"/>
              </a:rPr>
              <a:t>digiturva@dvv.fi</a:t>
            </a:r>
            <a:r>
              <a:rPr lang="en-GB" sz="1800">
                <a:latin typeface="Arial" panose="020B0604020202020204" pitchFamily="34" charset="0"/>
                <a:ea typeface="Arial" panose="020B0604020202020204" pitchFamily="34" charset="0"/>
                <a:cs typeface="Arial" panose="020B0604020202020204" pitchFamily="34" charset="0"/>
              </a:rPr>
              <a:t> – Title the message as ‘VHK digiturvaosaaminen’.</a:t>
            </a:r>
          </a:p>
          <a:p>
            <a:pPr marL="486040" indent="0">
              <a:spcAft>
                <a:spcPts val="1100"/>
              </a:spcAft>
              <a:buNone/>
            </a:pPr>
            <a:r>
              <a:rPr lang="en-GB" sz="1800">
                <a:latin typeface="Arial" panose="020B0604020202020204" pitchFamily="34" charset="0"/>
                <a:ea typeface="Arial" panose="020B0604020202020204" pitchFamily="34" charset="0"/>
                <a:cs typeface="Arial" panose="020B0604020202020204" pitchFamily="34" charset="0"/>
              </a:rPr>
              <a:t>We advice you to modify the material for your own needs and not to publish or distribute the original version for the use of your organisation.</a:t>
            </a:r>
          </a:p>
          <a:p>
            <a:endParaRPr lang="fi-FI" dirty="0"/>
          </a:p>
        </p:txBody>
      </p:sp>
      <p:sp>
        <p:nvSpPr>
          <p:cNvPr id="3" name="Päivämäärän paikkamerkki 2">
            <a:extLst>
              <a:ext uri="{FF2B5EF4-FFF2-40B4-BE49-F238E27FC236}">
                <a16:creationId xmlns:a16="http://schemas.microsoft.com/office/drawing/2014/main" id="{E9A02C98-13B6-A5AB-71AD-97ABE83B351B}"/>
              </a:ext>
            </a:extLst>
          </p:cNvPr>
          <p:cNvSpPr>
            <a:spLocks noGrp="1"/>
          </p:cNvSpPr>
          <p:nvPr>
            <p:ph type="dt" sz="half" idx="10"/>
          </p:nvPr>
        </p:nvSpPr>
        <p:spPr/>
        <p:txBody>
          <a:bodyPr/>
          <a:lstStyle/>
          <a:p>
            <a:fld id="{0B196FD0-05B3-454D-8E1D-AF3958D29291}" type="datetime1">
              <a:rPr lang="fi-FI" smtClean="0"/>
              <a:t>23.12.2024</a:t>
            </a:fld>
            <a:endParaRPr lang="fi-FI"/>
          </a:p>
        </p:txBody>
      </p:sp>
      <p:sp>
        <p:nvSpPr>
          <p:cNvPr id="4" name="Alatunnisteen paikkamerkki 3">
            <a:extLst>
              <a:ext uri="{FF2B5EF4-FFF2-40B4-BE49-F238E27FC236}">
                <a16:creationId xmlns:a16="http://schemas.microsoft.com/office/drawing/2014/main" id="{3688DB35-8DE2-660E-3BD1-6E4F8F2D2A5E}"/>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701033B6-F8DB-6839-1B7A-38336EE6760C}"/>
              </a:ext>
            </a:extLst>
          </p:cNvPr>
          <p:cNvSpPr>
            <a:spLocks noGrp="1"/>
          </p:cNvSpPr>
          <p:nvPr>
            <p:ph type="sldNum" sz="quarter" idx="12"/>
          </p:nvPr>
        </p:nvSpPr>
        <p:spPr/>
        <p:txBody>
          <a:bodyPr/>
          <a:lstStyle/>
          <a:p>
            <a:fld id="{8680CC61-DB77-4485-B460-D8E4038D4204}" type="slidenum">
              <a:rPr lang="fi-FI" smtClean="0"/>
              <a:t>3</a:t>
            </a:fld>
            <a:endParaRPr lang="fi-FI"/>
          </a:p>
        </p:txBody>
      </p:sp>
      <p:sp>
        <p:nvSpPr>
          <p:cNvPr id="6" name="Otsikko 5">
            <a:extLst>
              <a:ext uri="{FF2B5EF4-FFF2-40B4-BE49-F238E27FC236}">
                <a16:creationId xmlns:a16="http://schemas.microsoft.com/office/drawing/2014/main" id="{21FD8695-E58F-99CD-EFAA-9B4FBDEB15F9}"/>
              </a:ext>
            </a:extLst>
          </p:cNvPr>
          <p:cNvSpPr>
            <a:spLocks noGrp="1"/>
          </p:cNvSpPr>
          <p:nvPr>
            <p:ph type="title"/>
          </p:nvPr>
        </p:nvSpPr>
        <p:spPr/>
        <p:txBody>
          <a:bodyPr>
            <a:normAutofit fontScale="90000"/>
          </a:bodyPr>
          <a:lstStyle/>
          <a:p>
            <a:r>
              <a:rPr lang="en-GB"/>
              <a:t>VAHTI Good Practices support material</a:t>
            </a:r>
          </a:p>
        </p:txBody>
      </p:sp>
    </p:spTree>
    <p:extLst>
      <p:ext uri="{BB962C8B-B14F-4D97-AF65-F5344CB8AC3E}">
        <p14:creationId xmlns:p14="http://schemas.microsoft.com/office/powerpoint/2010/main" val="243126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B483A38-080A-6D42-42C1-FBD384B17C8C}"/>
              </a:ext>
            </a:extLst>
          </p:cNvPr>
          <p:cNvSpPr>
            <a:spLocks noGrp="1"/>
          </p:cNvSpPr>
          <p:nvPr>
            <p:ph idx="1"/>
          </p:nvPr>
        </p:nvSpPr>
        <p:spPr/>
        <p:txBody>
          <a:bodyPr vert="horz" lIns="91440" tIns="45720" rIns="91440" bIns="45720" rtlCol="0" anchor="t">
            <a:normAutofit fontScale="92500"/>
          </a:bodyPr>
          <a:lstStyle/>
          <a:p>
            <a:pPr marL="341630" indent="-341630"/>
            <a:r>
              <a:rPr lang="en-GB">
                <a:solidFill>
                  <a:schemeClr val="tx1"/>
                </a:solidFill>
              </a:rPr>
              <a:t>Digital security ambassadors support the practical implementation of their organisations’ information security and data protection policies by regularly disseminating topical information on information security and data protection and by answering questions asked by the personnel.</a:t>
            </a:r>
          </a:p>
          <a:p>
            <a:r>
              <a:rPr lang="en-GB"/>
              <a:t>It is probably easier to approach the digital security ambassador than the persons responsible for the organisation’s digital security.</a:t>
            </a:r>
            <a:r>
              <a:rPr lang="en-GB">
                <a:solidFill>
                  <a:schemeClr val="tx1"/>
                </a:solidFill>
              </a:rPr>
              <a:t> Digital security ambassadors serve as a bridge between the employees and the persons responsible for information security and data protection, making it easier to integrate information security and data protection practices into all functions of the organisation.</a:t>
            </a:r>
          </a:p>
          <a:p>
            <a:pPr marL="0" indent="0">
              <a:buNone/>
            </a:pPr>
            <a:endParaRPr lang="fi-FI" dirty="0"/>
          </a:p>
          <a:p>
            <a:r>
              <a:rPr lang="en-GB">
                <a:solidFill>
                  <a:schemeClr val="tx1"/>
                </a:solidFill>
              </a:rPr>
              <a:t>Digital security ambassadors are used in the development of training and guidelines in the organisation and as a test group. This ensures that the training is easy to follow and suited for work tasks.</a:t>
            </a:r>
          </a:p>
          <a:p>
            <a:r>
              <a:rPr lang="en-GB">
                <a:solidFill>
                  <a:schemeClr val="tx1"/>
                </a:solidFill>
              </a:rPr>
              <a:t>With the ambassadors, organisations can strengthen employees’ commitment to information security objectives, and the model also promotes a digital security-friendly organisational culture.</a:t>
            </a:r>
          </a:p>
        </p:txBody>
      </p:sp>
      <p:sp>
        <p:nvSpPr>
          <p:cNvPr id="3" name="Päivämäärän paikkamerkki 2">
            <a:extLst>
              <a:ext uri="{FF2B5EF4-FFF2-40B4-BE49-F238E27FC236}">
                <a16:creationId xmlns:a16="http://schemas.microsoft.com/office/drawing/2014/main" id="{C7B4D8E7-86D2-FB6C-5E96-CC5BC42B6B0C}"/>
              </a:ext>
            </a:extLst>
          </p:cNvPr>
          <p:cNvSpPr>
            <a:spLocks noGrp="1"/>
          </p:cNvSpPr>
          <p:nvPr>
            <p:ph type="dt" sz="half" idx="10"/>
          </p:nvPr>
        </p:nvSpPr>
        <p:spPr/>
        <p:txBody>
          <a:bodyPr/>
          <a:lstStyle/>
          <a:p>
            <a:fld id="{7D0ED2FC-7D1D-4B82-9C2F-6537B52E1483}" type="datetime1">
              <a:rPr lang="fi-FI" smtClean="0"/>
              <a:t>23.12.2024</a:t>
            </a:fld>
            <a:endParaRPr lang="fi-FI"/>
          </a:p>
        </p:txBody>
      </p:sp>
      <p:sp>
        <p:nvSpPr>
          <p:cNvPr id="5" name="Dian numeron paikkamerkki 4">
            <a:extLst>
              <a:ext uri="{FF2B5EF4-FFF2-40B4-BE49-F238E27FC236}">
                <a16:creationId xmlns:a16="http://schemas.microsoft.com/office/drawing/2014/main" id="{A72EB051-F392-99FA-0706-D39F2EF23F3A}"/>
              </a:ext>
            </a:extLst>
          </p:cNvPr>
          <p:cNvSpPr>
            <a:spLocks noGrp="1"/>
          </p:cNvSpPr>
          <p:nvPr>
            <p:ph type="sldNum" sz="quarter" idx="12"/>
          </p:nvPr>
        </p:nvSpPr>
        <p:spPr/>
        <p:txBody>
          <a:bodyPr/>
          <a:lstStyle/>
          <a:p>
            <a:fld id="{8680CC61-DB77-4485-B460-D8E4038D4204}" type="slidenum">
              <a:rPr lang="fi-FI" smtClean="0"/>
              <a:t>30</a:t>
            </a:fld>
            <a:endParaRPr lang="fi-FI"/>
          </a:p>
        </p:txBody>
      </p:sp>
      <p:sp>
        <p:nvSpPr>
          <p:cNvPr id="6" name="Otsikko 5">
            <a:extLst>
              <a:ext uri="{FF2B5EF4-FFF2-40B4-BE49-F238E27FC236}">
                <a16:creationId xmlns:a16="http://schemas.microsoft.com/office/drawing/2014/main" id="{AFA4BA88-0A31-9364-66C4-2C3C182FB2B3}"/>
              </a:ext>
            </a:extLst>
          </p:cNvPr>
          <p:cNvSpPr>
            <a:spLocks noGrp="1"/>
          </p:cNvSpPr>
          <p:nvPr>
            <p:ph type="title"/>
          </p:nvPr>
        </p:nvSpPr>
        <p:spPr/>
        <p:txBody>
          <a:bodyPr>
            <a:normAutofit fontScale="90000"/>
          </a:bodyPr>
          <a:lstStyle/>
          <a:p>
            <a:r>
              <a:rPr lang="en-GB"/>
              <a:t>3.1 Benefits of having a digital security ambassador</a:t>
            </a:r>
          </a:p>
        </p:txBody>
      </p:sp>
    </p:spTree>
    <p:extLst>
      <p:ext uri="{BB962C8B-B14F-4D97-AF65-F5344CB8AC3E}">
        <p14:creationId xmlns:p14="http://schemas.microsoft.com/office/powerpoint/2010/main" val="1508168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4CF2069-CE81-3042-3B80-FF93CFDE4035}"/>
              </a:ext>
            </a:extLst>
          </p:cNvPr>
          <p:cNvSpPr>
            <a:spLocks noGrp="1"/>
          </p:cNvSpPr>
          <p:nvPr>
            <p:ph idx="1"/>
          </p:nvPr>
        </p:nvSpPr>
        <p:spPr/>
        <p:txBody>
          <a:bodyPr vert="horz" lIns="91440" tIns="45720" rIns="91440" bIns="45720" rtlCol="0" anchor="t">
            <a:normAutofit/>
          </a:bodyPr>
          <a:lstStyle/>
          <a:p>
            <a:pPr marL="0" indent="0">
              <a:buNone/>
            </a:pPr>
            <a:endParaRPr lang="fi-FI" dirty="0"/>
          </a:p>
          <a:p>
            <a:r>
              <a:rPr lang="en-GB">
                <a:solidFill>
                  <a:schemeClr val="tx1"/>
                </a:solidFill>
              </a:rPr>
              <a:t>It is important to set clear goals for the ambassadors so that the effectiveness of their work can be assessed.</a:t>
            </a:r>
          </a:p>
          <a:p>
            <a:pPr marL="341630" indent="-341630"/>
            <a:r>
              <a:rPr lang="en-GB">
                <a:solidFill>
                  <a:schemeClr val="tx1"/>
                </a:solidFill>
              </a:rPr>
              <a:t>The effectiveness of the ambassadors can be measured by, for example, monitoring the results of phishing simulations, completion rates of digital security training and the reduction in the number of reported near misses.</a:t>
            </a:r>
          </a:p>
          <a:p>
            <a:r>
              <a:rPr lang="en-GB">
                <a:solidFill>
                  <a:schemeClr val="tx1"/>
                </a:solidFill>
              </a:rPr>
              <a:t>The ambassador is provided with a communication channel, to which the persons responsible for the organisation’s digital security are also connected. When the ambassador is designated, they should be instructed to provide guidance that is in line with the organisation’s digital security policy. This is because the other members of the organisation trust their competence.</a:t>
            </a:r>
          </a:p>
          <a:p>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9AC0B529-9F09-7878-7583-BE05354D4116}"/>
              </a:ext>
            </a:extLst>
          </p:cNvPr>
          <p:cNvSpPr>
            <a:spLocks noGrp="1"/>
          </p:cNvSpPr>
          <p:nvPr>
            <p:ph type="dt" sz="half" idx="10"/>
          </p:nvPr>
        </p:nvSpPr>
        <p:spPr/>
        <p:txBody>
          <a:bodyPr/>
          <a:lstStyle/>
          <a:p>
            <a:fld id="{7D0ED2FC-7D1D-4B82-9C2F-6537B52E1483}" type="datetime1">
              <a:rPr lang="fi-FI" smtClean="0"/>
              <a:t>23.12.2024</a:t>
            </a:fld>
            <a:endParaRPr lang="fi-FI"/>
          </a:p>
        </p:txBody>
      </p:sp>
      <p:sp>
        <p:nvSpPr>
          <p:cNvPr id="5" name="Dian numeron paikkamerkki 4">
            <a:extLst>
              <a:ext uri="{FF2B5EF4-FFF2-40B4-BE49-F238E27FC236}">
                <a16:creationId xmlns:a16="http://schemas.microsoft.com/office/drawing/2014/main" id="{E55B47D1-39BE-AAD6-DECB-96902F4D323B}"/>
              </a:ext>
            </a:extLst>
          </p:cNvPr>
          <p:cNvSpPr>
            <a:spLocks noGrp="1"/>
          </p:cNvSpPr>
          <p:nvPr>
            <p:ph type="sldNum" sz="quarter" idx="12"/>
          </p:nvPr>
        </p:nvSpPr>
        <p:spPr/>
        <p:txBody>
          <a:bodyPr/>
          <a:lstStyle/>
          <a:p>
            <a:fld id="{8680CC61-DB77-4485-B460-D8E4038D4204}" type="slidenum">
              <a:rPr lang="fi-FI" smtClean="0"/>
              <a:t>31</a:t>
            </a:fld>
            <a:endParaRPr lang="fi-FI"/>
          </a:p>
        </p:txBody>
      </p:sp>
      <p:sp>
        <p:nvSpPr>
          <p:cNvPr id="6" name="Otsikko 5">
            <a:extLst>
              <a:ext uri="{FF2B5EF4-FFF2-40B4-BE49-F238E27FC236}">
                <a16:creationId xmlns:a16="http://schemas.microsoft.com/office/drawing/2014/main" id="{256394C3-478B-F0F6-9DFF-1FD5D5D39326}"/>
              </a:ext>
            </a:extLst>
          </p:cNvPr>
          <p:cNvSpPr>
            <a:spLocks noGrp="1"/>
          </p:cNvSpPr>
          <p:nvPr>
            <p:ph type="title"/>
          </p:nvPr>
        </p:nvSpPr>
        <p:spPr/>
        <p:txBody>
          <a:bodyPr>
            <a:normAutofit fontScale="90000"/>
          </a:bodyPr>
          <a:lstStyle/>
          <a:p>
            <a:r>
              <a:rPr lang="en-GB"/>
              <a:t>3.2 Designating the digital security ambassador</a:t>
            </a:r>
          </a:p>
        </p:txBody>
      </p:sp>
    </p:spTree>
    <p:extLst>
      <p:ext uri="{BB962C8B-B14F-4D97-AF65-F5344CB8AC3E}">
        <p14:creationId xmlns:p14="http://schemas.microsoft.com/office/powerpoint/2010/main" val="2086317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BCBA04C-90FA-5A28-DA77-512C82EC3416}"/>
              </a:ext>
            </a:extLst>
          </p:cNvPr>
          <p:cNvSpPr>
            <a:spLocks noGrp="1"/>
          </p:cNvSpPr>
          <p:nvPr>
            <p:ph idx="1"/>
          </p:nvPr>
        </p:nvSpPr>
        <p:spPr/>
        <p:txBody>
          <a:bodyPr>
            <a:normAutofit fontScale="92500"/>
          </a:bodyPr>
          <a:lstStyle/>
          <a:p>
            <a:r>
              <a:rPr lang="en-GB">
                <a:solidFill>
                  <a:schemeClr val="tx1"/>
                </a:solidFill>
              </a:rPr>
              <a:t>The network of digital security ambassadors serves as the primary contact point for information security incident reports. Simple reports are dealt with by the ambassadors while difficult cases are referred to digital security experts.</a:t>
            </a:r>
          </a:p>
          <a:p>
            <a:r>
              <a:rPr lang="en-GB">
                <a:solidFill>
                  <a:schemeClr val="tx1"/>
                </a:solidFill>
              </a:rPr>
              <a:t>The ambassadors should be given clear instructions and responsibilities to ensure that they can act in an unambiguous and effective manner in the organisation.</a:t>
            </a:r>
          </a:p>
          <a:p>
            <a:r>
              <a:rPr lang="en-GB">
                <a:solidFill>
                  <a:schemeClr val="tx1"/>
                </a:solidFill>
              </a:rPr>
              <a:t>A playbook should be prepared for the ambassadors, documenting the rules and instructions for the activities and ensuring that all parties follow the same practices.</a:t>
            </a:r>
          </a:p>
          <a:p>
            <a:r>
              <a:rPr lang="en-GB">
                <a:solidFill>
                  <a:schemeClr val="tx1"/>
                </a:solidFill>
              </a:rPr>
              <a:t>In large organisations, digital security ambassadors represent all functions and groups so that the network has at least one ambassador from each group.</a:t>
            </a:r>
          </a:p>
          <a:p>
            <a:r>
              <a:rPr lang="en-GB">
                <a:solidFill>
                  <a:schemeClr val="tx1"/>
                </a:solidFill>
              </a:rPr>
              <a:t>All cases handled by the ambassadors should be systematically reported via the organisation’s official channels so that the information can be managed on a centralised basis.</a:t>
            </a:r>
          </a:p>
        </p:txBody>
      </p:sp>
      <p:sp>
        <p:nvSpPr>
          <p:cNvPr id="3" name="Päivämäärän paikkamerkki 2">
            <a:extLst>
              <a:ext uri="{FF2B5EF4-FFF2-40B4-BE49-F238E27FC236}">
                <a16:creationId xmlns:a16="http://schemas.microsoft.com/office/drawing/2014/main" id="{12FC3545-1EE1-A93A-668E-5E8577D4A03B}"/>
              </a:ext>
            </a:extLst>
          </p:cNvPr>
          <p:cNvSpPr>
            <a:spLocks noGrp="1"/>
          </p:cNvSpPr>
          <p:nvPr>
            <p:ph type="dt" sz="half" idx="10"/>
          </p:nvPr>
        </p:nvSpPr>
        <p:spPr/>
        <p:txBody>
          <a:bodyPr/>
          <a:lstStyle/>
          <a:p>
            <a:fld id="{7D0ED2FC-7D1D-4B82-9C2F-6537B52E1483}" type="datetime1">
              <a:rPr lang="fi-FI" smtClean="0"/>
              <a:t>23.12.2024</a:t>
            </a:fld>
            <a:endParaRPr lang="fi-FI"/>
          </a:p>
        </p:txBody>
      </p:sp>
      <p:sp>
        <p:nvSpPr>
          <p:cNvPr id="4" name="Alatunnisteen paikkamerkki 3">
            <a:extLst>
              <a:ext uri="{FF2B5EF4-FFF2-40B4-BE49-F238E27FC236}">
                <a16:creationId xmlns:a16="http://schemas.microsoft.com/office/drawing/2014/main" id="{8E8F1AEC-0925-6491-88FE-850B28E473A6}"/>
              </a:ext>
            </a:extLst>
          </p:cNvPr>
          <p:cNvSpPr>
            <a:spLocks noGrp="1"/>
          </p:cNvSpPr>
          <p:nvPr>
            <p:ph type="ftr" sz="quarter" idx="11"/>
          </p:nvPr>
        </p:nvSpPr>
        <p:spPr/>
        <p:txBody>
          <a:bodyPr/>
          <a:lstStyle/>
          <a:p>
            <a:r>
              <a:rPr lang="en-GB"/>
              <a:t>[Presenter, Name of the presentation]</a:t>
            </a:r>
          </a:p>
        </p:txBody>
      </p:sp>
      <p:sp>
        <p:nvSpPr>
          <p:cNvPr id="5" name="Dian numeron paikkamerkki 4">
            <a:extLst>
              <a:ext uri="{FF2B5EF4-FFF2-40B4-BE49-F238E27FC236}">
                <a16:creationId xmlns:a16="http://schemas.microsoft.com/office/drawing/2014/main" id="{B98220F5-048C-10F9-A9B9-99DE1493D37C}"/>
              </a:ext>
            </a:extLst>
          </p:cNvPr>
          <p:cNvSpPr>
            <a:spLocks noGrp="1"/>
          </p:cNvSpPr>
          <p:nvPr>
            <p:ph type="sldNum" sz="quarter" idx="12"/>
          </p:nvPr>
        </p:nvSpPr>
        <p:spPr/>
        <p:txBody>
          <a:bodyPr/>
          <a:lstStyle/>
          <a:p>
            <a:fld id="{8680CC61-DB77-4485-B460-D8E4038D4204}" type="slidenum">
              <a:rPr lang="fi-FI" smtClean="0"/>
              <a:t>32</a:t>
            </a:fld>
            <a:endParaRPr lang="fi-FI"/>
          </a:p>
        </p:txBody>
      </p:sp>
      <p:sp>
        <p:nvSpPr>
          <p:cNvPr id="6" name="Otsikko 5">
            <a:extLst>
              <a:ext uri="{FF2B5EF4-FFF2-40B4-BE49-F238E27FC236}">
                <a16:creationId xmlns:a16="http://schemas.microsoft.com/office/drawing/2014/main" id="{DB375034-7B8C-D836-336E-C1DF68174779}"/>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856606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08231D3-150C-22FB-79E7-0F65F69750FE}"/>
              </a:ext>
            </a:extLst>
          </p:cNvPr>
          <p:cNvSpPr>
            <a:spLocks noGrp="1"/>
          </p:cNvSpPr>
          <p:nvPr>
            <p:ph idx="1"/>
          </p:nvPr>
        </p:nvSpPr>
        <p:spPr/>
        <p:txBody>
          <a:bodyPr>
            <a:normAutofit fontScale="92500"/>
          </a:bodyPr>
          <a:lstStyle/>
          <a:p>
            <a:r>
              <a:rPr lang="en-GB">
                <a:solidFill>
                  <a:schemeClr val="tx1"/>
                </a:solidFill>
              </a:rPr>
              <a:t>Interviews conducted with the candidates should be used as a basis for selecting the digital security ambassadors.</a:t>
            </a:r>
          </a:p>
          <a:p>
            <a:r>
              <a:rPr lang="en-GB">
                <a:solidFill>
                  <a:schemeClr val="tx1"/>
                </a:solidFill>
              </a:rPr>
              <a:t>Clear guidelines and training should be developed for the ambassadors, defining the way in which they act and the principles guiding their work. These matters should be discussed separately with each ambassador.</a:t>
            </a:r>
          </a:p>
          <a:p>
            <a:r>
              <a:rPr lang="en-GB">
                <a:solidFill>
                  <a:schemeClr val="tx1"/>
                </a:solidFill>
              </a:rPr>
              <a:t>The digital security ambassador activities should be launched with a KickOff event to create a team spirit for the network and to give direction for the activities.</a:t>
            </a:r>
          </a:p>
          <a:p>
            <a:r>
              <a:rPr lang="en-GB">
                <a:solidFill>
                  <a:schemeClr val="tx1"/>
                </a:solidFill>
              </a:rPr>
              <a:t>Regular network meetings should be held and they should also be attended by the organisation’s digital security experts. The meetings discuss the state of the network and the participants are also briefed about the threats facing the organisation.</a:t>
            </a:r>
          </a:p>
          <a:p>
            <a:r>
              <a:rPr lang="en-GB">
                <a:solidFill>
                  <a:schemeClr val="tx1"/>
                </a:solidFill>
              </a:rPr>
              <a:t>The ambassadors’ time use and any additional compensation should be specified.</a:t>
            </a:r>
          </a:p>
          <a:p>
            <a:r>
              <a:rPr lang="en-GB">
                <a:solidFill>
                  <a:schemeClr val="tx1"/>
                </a:solidFill>
              </a:rPr>
              <a:t>The model should be piloted with a small target group before extensive introduction.</a:t>
            </a:r>
          </a:p>
        </p:txBody>
      </p:sp>
      <p:sp>
        <p:nvSpPr>
          <p:cNvPr id="3" name="Päivämäärän paikkamerkki 2">
            <a:extLst>
              <a:ext uri="{FF2B5EF4-FFF2-40B4-BE49-F238E27FC236}">
                <a16:creationId xmlns:a16="http://schemas.microsoft.com/office/drawing/2014/main" id="{0D91E63A-8508-DEED-74FF-C2DDF31E9016}"/>
              </a:ext>
            </a:extLst>
          </p:cNvPr>
          <p:cNvSpPr>
            <a:spLocks noGrp="1"/>
          </p:cNvSpPr>
          <p:nvPr>
            <p:ph type="dt" sz="half" idx="10"/>
          </p:nvPr>
        </p:nvSpPr>
        <p:spPr/>
        <p:txBody>
          <a:bodyPr/>
          <a:lstStyle/>
          <a:p>
            <a:fld id="{7D0ED2FC-7D1D-4B82-9C2F-6537B52E1483}" type="datetime1">
              <a:rPr lang="fi-FI" smtClean="0"/>
              <a:t>23.12.2024</a:t>
            </a:fld>
            <a:endParaRPr lang="fi-FI"/>
          </a:p>
        </p:txBody>
      </p:sp>
      <p:sp>
        <p:nvSpPr>
          <p:cNvPr id="4" name="Alatunnisteen paikkamerkki 3">
            <a:extLst>
              <a:ext uri="{FF2B5EF4-FFF2-40B4-BE49-F238E27FC236}">
                <a16:creationId xmlns:a16="http://schemas.microsoft.com/office/drawing/2014/main" id="{8819F190-95C4-A396-4730-30FACCF8966B}"/>
              </a:ext>
            </a:extLst>
          </p:cNvPr>
          <p:cNvSpPr>
            <a:spLocks noGrp="1"/>
          </p:cNvSpPr>
          <p:nvPr>
            <p:ph type="ftr" sz="quarter" idx="11"/>
          </p:nvPr>
        </p:nvSpPr>
        <p:spPr/>
        <p:txBody>
          <a:bodyPr/>
          <a:lstStyle/>
          <a:p>
            <a:r>
              <a:rPr lang="en-GB"/>
              <a:t>[Presenter, Name of the presentation]</a:t>
            </a:r>
          </a:p>
        </p:txBody>
      </p:sp>
      <p:sp>
        <p:nvSpPr>
          <p:cNvPr id="5" name="Dian numeron paikkamerkki 4">
            <a:extLst>
              <a:ext uri="{FF2B5EF4-FFF2-40B4-BE49-F238E27FC236}">
                <a16:creationId xmlns:a16="http://schemas.microsoft.com/office/drawing/2014/main" id="{A155E295-CBF1-285C-49F4-4B35545C42D1}"/>
              </a:ext>
            </a:extLst>
          </p:cNvPr>
          <p:cNvSpPr>
            <a:spLocks noGrp="1"/>
          </p:cNvSpPr>
          <p:nvPr>
            <p:ph type="sldNum" sz="quarter" idx="12"/>
          </p:nvPr>
        </p:nvSpPr>
        <p:spPr/>
        <p:txBody>
          <a:bodyPr/>
          <a:lstStyle/>
          <a:p>
            <a:fld id="{8680CC61-DB77-4485-B460-D8E4038D4204}" type="slidenum">
              <a:rPr lang="fi-FI" smtClean="0"/>
              <a:t>33</a:t>
            </a:fld>
            <a:endParaRPr lang="fi-FI"/>
          </a:p>
        </p:txBody>
      </p:sp>
      <p:sp>
        <p:nvSpPr>
          <p:cNvPr id="6" name="Otsikko 5">
            <a:extLst>
              <a:ext uri="{FF2B5EF4-FFF2-40B4-BE49-F238E27FC236}">
                <a16:creationId xmlns:a16="http://schemas.microsoft.com/office/drawing/2014/main" id="{7C1E51D6-386B-D5BC-6AB7-807EAC3AD009}"/>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2080507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76B006A-C205-63E5-6D0C-8ED47C8F4452}"/>
              </a:ext>
            </a:extLst>
          </p:cNvPr>
          <p:cNvSpPr>
            <a:spLocks noGrp="1"/>
          </p:cNvSpPr>
          <p:nvPr>
            <p:ph idx="1"/>
          </p:nvPr>
        </p:nvSpPr>
        <p:spPr/>
        <p:txBody>
          <a:bodyPr>
            <a:normAutofit/>
          </a:bodyPr>
          <a:lstStyle/>
          <a:p>
            <a:r>
              <a:rPr lang="en-GB">
                <a:solidFill>
                  <a:schemeClr val="tx1"/>
                </a:solidFill>
              </a:rPr>
              <a:t>Digital security ambassadors provide advice in accordance with the organisation’s information security and data protection policies to prevent the spread of incorrect practices in the organisation.</a:t>
            </a:r>
          </a:p>
          <a:p>
            <a:r>
              <a:rPr lang="en-GB">
                <a:solidFill>
                  <a:schemeClr val="tx1"/>
                </a:solidFill>
              </a:rPr>
              <a:t>To ensure a correct situational picture, all incidents resolved by the digital security ambassadors should be reported in accordance with the organisation’s official operating model.</a:t>
            </a:r>
          </a:p>
          <a:p>
            <a:r>
              <a:rPr lang="en-GB">
                <a:solidFill>
                  <a:schemeClr val="tx1"/>
                </a:solidFill>
              </a:rPr>
              <a:t>Digital security ambassadors should be provided with detailed information on which incidents are serious and require immediate action.</a:t>
            </a:r>
          </a:p>
          <a:p>
            <a:endParaRPr lang="fi-FI" dirty="0"/>
          </a:p>
        </p:txBody>
      </p:sp>
      <p:sp>
        <p:nvSpPr>
          <p:cNvPr id="3" name="Päivämäärän paikkamerkki 2">
            <a:extLst>
              <a:ext uri="{FF2B5EF4-FFF2-40B4-BE49-F238E27FC236}">
                <a16:creationId xmlns:a16="http://schemas.microsoft.com/office/drawing/2014/main" id="{58D5210C-154F-147E-242A-1780B95AF147}"/>
              </a:ext>
            </a:extLst>
          </p:cNvPr>
          <p:cNvSpPr>
            <a:spLocks noGrp="1"/>
          </p:cNvSpPr>
          <p:nvPr>
            <p:ph type="dt" sz="half" idx="10"/>
          </p:nvPr>
        </p:nvSpPr>
        <p:spPr/>
        <p:txBody>
          <a:bodyPr/>
          <a:lstStyle/>
          <a:p>
            <a:fld id="{7D0ED2FC-7D1D-4B82-9C2F-6537B52E1483}" type="datetime1">
              <a:rPr lang="fi-FI" smtClean="0"/>
              <a:t>23.12.2024</a:t>
            </a:fld>
            <a:endParaRPr lang="fi-FI"/>
          </a:p>
        </p:txBody>
      </p:sp>
      <p:sp>
        <p:nvSpPr>
          <p:cNvPr id="5" name="Dian numeron paikkamerkki 4">
            <a:extLst>
              <a:ext uri="{FF2B5EF4-FFF2-40B4-BE49-F238E27FC236}">
                <a16:creationId xmlns:a16="http://schemas.microsoft.com/office/drawing/2014/main" id="{7C926D5F-ADC4-E560-FE2D-5F2A9C46ED48}"/>
              </a:ext>
            </a:extLst>
          </p:cNvPr>
          <p:cNvSpPr>
            <a:spLocks noGrp="1"/>
          </p:cNvSpPr>
          <p:nvPr>
            <p:ph type="sldNum" sz="quarter" idx="12"/>
          </p:nvPr>
        </p:nvSpPr>
        <p:spPr/>
        <p:txBody>
          <a:bodyPr/>
          <a:lstStyle/>
          <a:p>
            <a:fld id="{8680CC61-DB77-4485-B460-D8E4038D4204}" type="slidenum">
              <a:rPr lang="fi-FI" smtClean="0"/>
              <a:t>34</a:t>
            </a:fld>
            <a:endParaRPr lang="fi-FI"/>
          </a:p>
        </p:txBody>
      </p:sp>
      <p:sp>
        <p:nvSpPr>
          <p:cNvPr id="6" name="Otsikko 5">
            <a:extLst>
              <a:ext uri="{FF2B5EF4-FFF2-40B4-BE49-F238E27FC236}">
                <a16:creationId xmlns:a16="http://schemas.microsoft.com/office/drawing/2014/main" id="{F826C13F-B799-8D23-0772-DAEE62F0397B}"/>
              </a:ext>
            </a:extLst>
          </p:cNvPr>
          <p:cNvSpPr>
            <a:spLocks noGrp="1"/>
          </p:cNvSpPr>
          <p:nvPr>
            <p:ph type="title"/>
          </p:nvPr>
        </p:nvSpPr>
        <p:spPr/>
        <p:txBody>
          <a:bodyPr>
            <a:normAutofit fontScale="90000"/>
          </a:bodyPr>
          <a:lstStyle/>
          <a:p>
            <a:r>
              <a:rPr lang="en-GB"/>
              <a:t>3.3 Issues to consider when the digital security ambassador model is introduced</a:t>
            </a:r>
          </a:p>
        </p:txBody>
      </p:sp>
    </p:spTree>
    <p:extLst>
      <p:ext uri="{BB962C8B-B14F-4D97-AF65-F5344CB8AC3E}">
        <p14:creationId xmlns:p14="http://schemas.microsoft.com/office/powerpoint/2010/main" val="3140607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8508627-A67B-52AC-DB6F-E09E7C318C4F}"/>
              </a:ext>
            </a:extLst>
          </p:cNvPr>
          <p:cNvSpPr>
            <a:spLocks noGrp="1"/>
          </p:cNvSpPr>
          <p:nvPr>
            <p:ph idx="1"/>
          </p:nvPr>
        </p:nvSpPr>
        <p:spPr/>
        <p:txBody>
          <a:bodyPr vert="horz" lIns="91440" tIns="45720" rIns="91440" bIns="45720" rtlCol="0" anchor="t">
            <a:normAutofit/>
          </a:bodyPr>
          <a:lstStyle/>
          <a:p>
            <a:pPr marL="341630" indent="-341630"/>
            <a:r>
              <a:rPr lang="en-GB"/>
              <a:t>The organisation should specify the number of working hours that the persons designated as ambassadors may spend in their role and whether they receive any additional compensation for acting as ambassadors.</a:t>
            </a:r>
          </a:p>
          <a:p>
            <a:pPr marL="341630" indent="-341630"/>
            <a:r>
              <a:rPr lang="en-GB"/>
              <a:t>It should also be clearly determined which situations are the responsibility of the digital security ambassador and which cases should be handled by digital security experts.</a:t>
            </a:r>
          </a:p>
          <a:p>
            <a:r>
              <a:rPr lang="en-GB">
                <a:solidFill>
                  <a:schemeClr val="tx1"/>
                </a:solidFill>
              </a:rPr>
              <a:t>It should be ensured that the ambassadors have sufficient responsibilities so that they can deliver significant benefits to the organisation.</a:t>
            </a:r>
          </a:p>
          <a:p>
            <a:endParaRPr lang="fi-FI" dirty="0"/>
          </a:p>
        </p:txBody>
      </p:sp>
      <p:sp>
        <p:nvSpPr>
          <p:cNvPr id="3" name="Päivämäärän paikkamerkki 2">
            <a:extLst>
              <a:ext uri="{FF2B5EF4-FFF2-40B4-BE49-F238E27FC236}">
                <a16:creationId xmlns:a16="http://schemas.microsoft.com/office/drawing/2014/main" id="{90F777AC-2F9F-47E4-7C81-914D71745092}"/>
              </a:ext>
            </a:extLst>
          </p:cNvPr>
          <p:cNvSpPr>
            <a:spLocks noGrp="1"/>
          </p:cNvSpPr>
          <p:nvPr>
            <p:ph type="dt" sz="half" idx="10"/>
          </p:nvPr>
        </p:nvSpPr>
        <p:spPr/>
        <p:txBody>
          <a:bodyPr/>
          <a:lstStyle/>
          <a:p>
            <a:fld id="{7D0ED2FC-7D1D-4B82-9C2F-6537B52E1483}" type="datetime1">
              <a:rPr lang="fi-FI" smtClean="0"/>
              <a:t>23.12.2024</a:t>
            </a:fld>
            <a:endParaRPr lang="fi-FI"/>
          </a:p>
        </p:txBody>
      </p:sp>
      <p:sp>
        <p:nvSpPr>
          <p:cNvPr id="5" name="Dian numeron paikkamerkki 4">
            <a:extLst>
              <a:ext uri="{FF2B5EF4-FFF2-40B4-BE49-F238E27FC236}">
                <a16:creationId xmlns:a16="http://schemas.microsoft.com/office/drawing/2014/main" id="{1073EAF2-539D-4082-4FAC-20A0BB93A19B}"/>
              </a:ext>
            </a:extLst>
          </p:cNvPr>
          <p:cNvSpPr>
            <a:spLocks noGrp="1"/>
          </p:cNvSpPr>
          <p:nvPr>
            <p:ph type="sldNum" sz="quarter" idx="12"/>
          </p:nvPr>
        </p:nvSpPr>
        <p:spPr/>
        <p:txBody>
          <a:bodyPr/>
          <a:lstStyle/>
          <a:p>
            <a:fld id="{8680CC61-DB77-4485-B460-D8E4038D4204}" type="slidenum">
              <a:rPr lang="fi-FI" smtClean="0"/>
              <a:t>35</a:t>
            </a:fld>
            <a:endParaRPr lang="fi-FI"/>
          </a:p>
        </p:txBody>
      </p:sp>
      <p:sp>
        <p:nvSpPr>
          <p:cNvPr id="6" name="Otsikko 5">
            <a:extLst>
              <a:ext uri="{FF2B5EF4-FFF2-40B4-BE49-F238E27FC236}">
                <a16:creationId xmlns:a16="http://schemas.microsoft.com/office/drawing/2014/main" id="{C832B091-DF17-5C3B-92A1-40F801C35254}"/>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728128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9B71D-C01F-4C07-A65D-E2DAE330B76F}"/>
              </a:ext>
            </a:extLst>
          </p:cNvPr>
          <p:cNvSpPr>
            <a:spLocks noGrp="1"/>
          </p:cNvSpPr>
          <p:nvPr>
            <p:ph type="title"/>
          </p:nvPr>
        </p:nvSpPr>
        <p:spPr/>
        <p:txBody>
          <a:bodyPr>
            <a:normAutofit fontScale="90000"/>
          </a:bodyPr>
          <a:lstStyle/>
          <a:p>
            <a:r>
              <a:rPr lang="en-GB"/>
              <a:t>4 Digitally Secure Life training module</a:t>
            </a:r>
          </a:p>
        </p:txBody>
      </p:sp>
      <p:sp>
        <p:nvSpPr>
          <p:cNvPr id="4" name="Suorakulmio 3">
            <a:extLst>
              <a:ext uri="{FF2B5EF4-FFF2-40B4-BE49-F238E27FC236}">
                <a16:creationId xmlns:a16="http://schemas.microsoft.com/office/drawing/2014/main" id="{232BE9FE-BDB1-4B59-ADF5-F820ADD8171A}"/>
              </a:ext>
            </a:extLst>
          </p:cNvPr>
          <p:cNvSpPr/>
          <p:nvPr/>
        </p:nvSpPr>
        <p:spPr>
          <a:xfrm>
            <a:off x="961553" y="3266157"/>
            <a:ext cx="2869565"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Digitally Secure Life online training and Digital Bane or Digital Boon videos</a:t>
            </a:r>
          </a:p>
        </p:txBody>
      </p:sp>
      <p:sp>
        <p:nvSpPr>
          <p:cNvPr id="5" name="Suorakulmio 4">
            <a:extLst>
              <a:ext uri="{FF2B5EF4-FFF2-40B4-BE49-F238E27FC236}">
                <a16:creationId xmlns:a16="http://schemas.microsoft.com/office/drawing/2014/main" id="{C61A0F7B-4EC6-40BC-97D0-41A822C26C4E}"/>
              </a:ext>
            </a:extLst>
          </p:cNvPr>
          <p:cNvSpPr/>
          <p:nvPr/>
        </p:nvSpPr>
        <p:spPr>
          <a:xfrm>
            <a:off x="4235595" y="3274583"/>
            <a:ext cx="3229762"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Digitally Secure Life game</a:t>
            </a:r>
          </a:p>
        </p:txBody>
      </p:sp>
      <p:sp>
        <p:nvSpPr>
          <p:cNvPr id="6" name="Suorakulmio 5">
            <a:extLst>
              <a:ext uri="{FF2B5EF4-FFF2-40B4-BE49-F238E27FC236}">
                <a16:creationId xmlns:a16="http://schemas.microsoft.com/office/drawing/2014/main" id="{69725B85-43D4-4FE1-BEAC-F729F93676D5}"/>
              </a:ext>
            </a:extLst>
          </p:cNvPr>
          <p:cNvSpPr/>
          <p:nvPr/>
        </p:nvSpPr>
        <p:spPr>
          <a:xfrm>
            <a:off x="7869834" y="3266157"/>
            <a:ext cx="3337256"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Digitally Secure Life test</a:t>
            </a:r>
          </a:p>
        </p:txBody>
      </p:sp>
      <p:sp>
        <p:nvSpPr>
          <p:cNvPr id="17" name="Nuoli: Ylös 16">
            <a:extLst>
              <a:ext uri="{FF2B5EF4-FFF2-40B4-BE49-F238E27FC236}">
                <a16:creationId xmlns:a16="http://schemas.microsoft.com/office/drawing/2014/main" id="{F5B766D9-AF5C-40A2-A9CF-904E84EC1549}"/>
              </a:ext>
            </a:extLst>
          </p:cNvPr>
          <p:cNvSpPr/>
          <p:nvPr/>
        </p:nvSpPr>
        <p:spPr>
          <a:xfrm>
            <a:off x="894878" y="4595485"/>
            <a:ext cx="2869564" cy="1737845"/>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Training</a:t>
            </a:r>
          </a:p>
          <a:p>
            <a:pPr algn="ctr"/>
            <a:r>
              <a:rPr lang="en-GB"/>
              <a:t>2019-&gt;</a:t>
            </a:r>
          </a:p>
        </p:txBody>
      </p:sp>
      <p:sp>
        <p:nvSpPr>
          <p:cNvPr id="18" name="Nuoli: Ylös 17">
            <a:extLst>
              <a:ext uri="{FF2B5EF4-FFF2-40B4-BE49-F238E27FC236}">
                <a16:creationId xmlns:a16="http://schemas.microsoft.com/office/drawing/2014/main" id="{79BDAA28-7E01-4AF5-A415-957DFC0A8F4D}"/>
              </a:ext>
            </a:extLst>
          </p:cNvPr>
          <p:cNvSpPr/>
          <p:nvPr/>
        </p:nvSpPr>
        <p:spPr>
          <a:xfrm>
            <a:off x="4155470" y="4595485"/>
            <a:ext cx="3309887" cy="1756945"/>
          </a:xfrm>
          <a:prstGeom prst="upArrow">
            <a:avLst>
              <a:gd name="adj1" fmla="val 50000"/>
              <a:gd name="adj2" fmla="val 5054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Coaching 2020-&gt;</a:t>
            </a:r>
          </a:p>
        </p:txBody>
      </p:sp>
      <p:sp>
        <p:nvSpPr>
          <p:cNvPr id="3" name="Tasakylkinen kolmio 2">
            <a:extLst>
              <a:ext uri="{FF2B5EF4-FFF2-40B4-BE49-F238E27FC236}">
                <a16:creationId xmlns:a16="http://schemas.microsoft.com/office/drawing/2014/main" id="{D1B8AE15-FB03-44E5-B580-AF236D717CA8}"/>
              </a:ext>
            </a:extLst>
          </p:cNvPr>
          <p:cNvSpPr/>
          <p:nvPr/>
        </p:nvSpPr>
        <p:spPr>
          <a:xfrm>
            <a:off x="1047750" y="2200275"/>
            <a:ext cx="10260000" cy="868931"/>
          </a:xfrm>
          <a:prstGeom prst="triangle">
            <a:avLst>
              <a:gd name="adj" fmla="val 49537"/>
            </a:avLst>
          </a:prstGeom>
          <a:solidFill>
            <a:schemeClr val="accent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a:t>Digiturvallinenelama.fi</a:t>
            </a:r>
          </a:p>
        </p:txBody>
      </p:sp>
      <p:sp>
        <p:nvSpPr>
          <p:cNvPr id="7" name="Nuoli: Ylös 6">
            <a:extLst>
              <a:ext uri="{FF2B5EF4-FFF2-40B4-BE49-F238E27FC236}">
                <a16:creationId xmlns:a16="http://schemas.microsoft.com/office/drawing/2014/main" id="{172A7FA9-8925-5D1D-CABC-3E8FD99B54AC}"/>
              </a:ext>
            </a:extLst>
          </p:cNvPr>
          <p:cNvSpPr/>
          <p:nvPr/>
        </p:nvSpPr>
        <p:spPr>
          <a:xfrm>
            <a:off x="7752184" y="4602067"/>
            <a:ext cx="3309887" cy="1756945"/>
          </a:xfrm>
          <a:prstGeom prst="upArrow">
            <a:avLst>
              <a:gd name="adj1" fmla="val 50000"/>
              <a:gd name="adj2" fmla="val 5054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Demonstration of competence 2023-&gt;</a:t>
            </a:r>
          </a:p>
        </p:txBody>
      </p:sp>
      <p:sp>
        <p:nvSpPr>
          <p:cNvPr id="8" name="Päivämäärän paikkamerkki 7">
            <a:extLst>
              <a:ext uri="{FF2B5EF4-FFF2-40B4-BE49-F238E27FC236}">
                <a16:creationId xmlns:a16="http://schemas.microsoft.com/office/drawing/2014/main" id="{E8A3592A-F6A2-F592-6D64-67CEB4E5831E}"/>
              </a:ext>
            </a:extLst>
          </p:cNvPr>
          <p:cNvSpPr>
            <a:spLocks noGrp="1"/>
          </p:cNvSpPr>
          <p:nvPr>
            <p:ph type="dt" sz="half" idx="10"/>
          </p:nvPr>
        </p:nvSpPr>
        <p:spPr/>
        <p:txBody>
          <a:bodyPr/>
          <a:lstStyle/>
          <a:p>
            <a:fld id="{8F316F67-D329-407F-8855-BA224CD2A5D6}" type="datetime1">
              <a:rPr lang="fi-FI" smtClean="0"/>
              <a:t>23.12.2024</a:t>
            </a:fld>
            <a:endParaRPr lang="fi-FI"/>
          </a:p>
        </p:txBody>
      </p:sp>
      <p:sp>
        <p:nvSpPr>
          <p:cNvPr id="9" name="Alatunnisteen paikkamerkki 8">
            <a:extLst>
              <a:ext uri="{FF2B5EF4-FFF2-40B4-BE49-F238E27FC236}">
                <a16:creationId xmlns:a16="http://schemas.microsoft.com/office/drawing/2014/main" id="{79516B95-77CF-2AE4-192A-18A6ACFA44F4}"/>
              </a:ext>
            </a:extLst>
          </p:cNvPr>
          <p:cNvSpPr>
            <a:spLocks noGrp="1"/>
          </p:cNvSpPr>
          <p:nvPr>
            <p:ph type="ftr" sz="quarter" idx="11"/>
          </p:nvPr>
        </p:nvSpPr>
        <p:spPr/>
        <p:txBody>
          <a:bodyPr/>
          <a:lstStyle/>
          <a:p>
            <a:r>
              <a:rPr lang="en-GB"/>
              <a:t>VAHTI Good Practices support material</a:t>
            </a:r>
          </a:p>
        </p:txBody>
      </p:sp>
      <p:sp>
        <p:nvSpPr>
          <p:cNvPr id="10" name="Dian numeron paikkamerkki 9">
            <a:extLst>
              <a:ext uri="{FF2B5EF4-FFF2-40B4-BE49-F238E27FC236}">
                <a16:creationId xmlns:a16="http://schemas.microsoft.com/office/drawing/2014/main" id="{BE41B875-A09D-8248-3014-DF8FBB7ED9CE}"/>
              </a:ext>
            </a:extLst>
          </p:cNvPr>
          <p:cNvSpPr>
            <a:spLocks noGrp="1"/>
          </p:cNvSpPr>
          <p:nvPr>
            <p:ph type="sldNum" sz="quarter" idx="12"/>
          </p:nvPr>
        </p:nvSpPr>
        <p:spPr/>
        <p:txBody>
          <a:bodyPr/>
          <a:lstStyle/>
          <a:p>
            <a:fld id="{8680CC61-DB77-4485-B460-D8E4038D4204}" type="slidenum">
              <a:rPr lang="fi-FI" smtClean="0"/>
              <a:t>36</a:t>
            </a:fld>
            <a:endParaRPr lang="fi-FI"/>
          </a:p>
        </p:txBody>
      </p:sp>
    </p:spTree>
    <p:extLst>
      <p:ext uri="{BB962C8B-B14F-4D97-AF65-F5344CB8AC3E}">
        <p14:creationId xmlns:p14="http://schemas.microsoft.com/office/powerpoint/2010/main" val="2109540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41DBE-B799-4335-9568-64526621F77D}"/>
              </a:ext>
            </a:extLst>
          </p:cNvPr>
          <p:cNvSpPr>
            <a:spLocks noGrp="1"/>
          </p:cNvSpPr>
          <p:nvPr>
            <p:ph type="title"/>
          </p:nvPr>
        </p:nvSpPr>
        <p:spPr/>
        <p:txBody>
          <a:bodyPr>
            <a:normAutofit fontScale="90000"/>
          </a:bodyPr>
          <a:lstStyle/>
          <a:p>
            <a:r>
              <a:rPr lang="en-GB"/>
              <a:t>Benefits of Digitally Secure Life game and training</a:t>
            </a:r>
          </a:p>
        </p:txBody>
      </p:sp>
      <p:sp>
        <p:nvSpPr>
          <p:cNvPr id="4" name="Sisällön paikkamerkki 3">
            <a:extLst>
              <a:ext uri="{FF2B5EF4-FFF2-40B4-BE49-F238E27FC236}">
                <a16:creationId xmlns:a16="http://schemas.microsoft.com/office/drawing/2014/main" id="{71F32936-4971-4B6E-9C0E-C68A5BFD5C65}"/>
              </a:ext>
            </a:extLst>
          </p:cNvPr>
          <p:cNvSpPr>
            <a:spLocks noGrp="1"/>
          </p:cNvSpPr>
          <p:nvPr>
            <p:ph idx="1"/>
          </p:nvPr>
        </p:nvSpPr>
        <p:spPr>
          <a:xfrm>
            <a:off x="763588" y="2546116"/>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endParaRPr lang="fi-FI" sz="2800" b="1" dirty="0"/>
          </a:p>
          <a:p>
            <a:pPr marL="0" indent="0" algn="ctr">
              <a:buNone/>
            </a:pPr>
            <a:r>
              <a:rPr lang="en-GB" sz="2800" b="1"/>
              <a:t>What? </a:t>
            </a:r>
          </a:p>
          <a:p>
            <a:pPr marL="0" indent="0" algn="ctr">
              <a:buNone/>
            </a:pPr>
            <a:r>
              <a:rPr lang="en-GB"/>
              <a:t>Do not rush to open email attachments.</a:t>
            </a:r>
          </a:p>
          <a:p>
            <a:pPr marL="0" indent="0" algn="ctr">
              <a:buNone/>
            </a:pPr>
            <a:endParaRPr lang="fi-FI" dirty="0"/>
          </a:p>
        </p:txBody>
      </p:sp>
      <p:sp>
        <p:nvSpPr>
          <p:cNvPr id="5" name="Sisällön paikkamerkki 3">
            <a:extLst>
              <a:ext uri="{FF2B5EF4-FFF2-40B4-BE49-F238E27FC236}">
                <a16:creationId xmlns:a16="http://schemas.microsoft.com/office/drawing/2014/main" id="{D3D2B089-77A7-4996-AF82-AB51B2445AF9}"/>
              </a:ext>
            </a:extLst>
          </p:cNvPr>
          <p:cNvSpPr txBox="1">
            <a:spLocks/>
          </p:cNvSpPr>
          <p:nvPr/>
        </p:nvSpPr>
        <p:spPr>
          <a:xfrm>
            <a:off x="4209256" y="2524050"/>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52000" indent="-252000" algn="l" defTabSz="914400" rtl="0" eaLnBrk="1" latinLnBrk="0" hangingPunct="1">
              <a:lnSpc>
                <a:spcPct val="100000"/>
              </a:lnSpc>
              <a:spcBef>
                <a:spcPts val="800"/>
              </a:spcBef>
              <a:buClr>
                <a:schemeClr val="bg1"/>
              </a:buClr>
              <a:buSzPct val="115000"/>
              <a:buFont typeface="Arial" panose="020B0604020202020204" pitchFamily="34" charset="0"/>
              <a:buChar char="●"/>
              <a:defRPr sz="2000" kern="1200">
                <a:solidFill>
                  <a:schemeClr val="bg1"/>
                </a:solidFill>
                <a:latin typeface="+mn-lt"/>
                <a:ea typeface="+mn-ea"/>
                <a:cs typeface="+mn-cs"/>
              </a:defRPr>
            </a:lvl1pPr>
            <a:lvl2pPr marL="534988"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4pPr>
            <a:lvl5pPr marL="20574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sz="2800" b="1"/>
              <a:t>Why?</a:t>
            </a:r>
          </a:p>
          <a:p>
            <a:pPr marL="0" indent="0" algn="ctr">
              <a:buNone/>
            </a:pPr>
            <a:r>
              <a:rPr lang="en-GB"/>
              <a:t>Malware can spread through email attachments</a:t>
            </a:r>
          </a:p>
        </p:txBody>
      </p:sp>
      <p:sp>
        <p:nvSpPr>
          <p:cNvPr id="6" name="Sisällön paikkamerkki 3">
            <a:extLst>
              <a:ext uri="{FF2B5EF4-FFF2-40B4-BE49-F238E27FC236}">
                <a16:creationId xmlns:a16="http://schemas.microsoft.com/office/drawing/2014/main" id="{5B71A797-6334-43DE-8F9A-D24FE64706FE}"/>
              </a:ext>
            </a:extLst>
          </p:cNvPr>
          <p:cNvSpPr txBox="1">
            <a:spLocks/>
          </p:cNvSpPr>
          <p:nvPr/>
        </p:nvSpPr>
        <p:spPr>
          <a:xfrm>
            <a:off x="7654924" y="2582230"/>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52000" indent="-252000" algn="l" defTabSz="914400" rtl="0" eaLnBrk="1" latinLnBrk="0" hangingPunct="1">
              <a:lnSpc>
                <a:spcPct val="100000"/>
              </a:lnSpc>
              <a:spcBef>
                <a:spcPts val="800"/>
              </a:spcBef>
              <a:buClr>
                <a:schemeClr val="bg1"/>
              </a:buClr>
              <a:buSzPct val="115000"/>
              <a:buFont typeface="Arial" panose="020B0604020202020204" pitchFamily="34" charset="0"/>
              <a:buChar char="●"/>
              <a:defRPr sz="2000" kern="1200">
                <a:solidFill>
                  <a:schemeClr val="bg1"/>
                </a:solidFill>
                <a:latin typeface="+mn-lt"/>
                <a:ea typeface="+mn-ea"/>
                <a:cs typeface="+mn-cs"/>
              </a:defRPr>
            </a:lvl1pPr>
            <a:lvl2pPr marL="534988"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4pPr>
            <a:lvl5pPr marL="20574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sz="2800" b="1"/>
              <a:t>How?</a:t>
            </a:r>
          </a:p>
          <a:p>
            <a:pPr marL="0" indent="0" algn="ctr">
              <a:buFont typeface="Arial" panose="020B0604020202020204" pitchFamily="34" charset="0"/>
              <a:buNone/>
            </a:pPr>
            <a:r>
              <a:rPr lang="en-GB"/>
              <a:t>How should organisations send secure mail? How should incidents be reported?</a:t>
            </a:r>
          </a:p>
        </p:txBody>
      </p:sp>
      <p:sp>
        <p:nvSpPr>
          <p:cNvPr id="9" name="Tekstiruutu 8">
            <a:extLst>
              <a:ext uri="{FF2B5EF4-FFF2-40B4-BE49-F238E27FC236}">
                <a16:creationId xmlns:a16="http://schemas.microsoft.com/office/drawing/2014/main" id="{C5C5A015-8619-4BDD-B5FF-6DDCE01AB94E}"/>
              </a:ext>
            </a:extLst>
          </p:cNvPr>
          <p:cNvSpPr txBox="1"/>
          <p:nvPr/>
        </p:nvSpPr>
        <p:spPr>
          <a:xfrm>
            <a:off x="763588" y="5100799"/>
            <a:ext cx="5570537" cy="769441"/>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4400">
                <a:solidFill>
                  <a:schemeClr val="bg1"/>
                </a:solidFill>
              </a:rPr>
              <a:t>Digitally Secure Life</a:t>
            </a:r>
          </a:p>
        </p:txBody>
      </p:sp>
      <p:sp>
        <p:nvSpPr>
          <p:cNvPr id="3" name="Päivämäärän paikkamerkki 2">
            <a:extLst>
              <a:ext uri="{FF2B5EF4-FFF2-40B4-BE49-F238E27FC236}">
                <a16:creationId xmlns:a16="http://schemas.microsoft.com/office/drawing/2014/main" id="{47BD7F3A-ACC2-98C0-611E-6768286A3B2E}"/>
              </a:ext>
            </a:extLst>
          </p:cNvPr>
          <p:cNvSpPr>
            <a:spLocks noGrp="1"/>
          </p:cNvSpPr>
          <p:nvPr>
            <p:ph type="dt" sz="half" idx="10"/>
          </p:nvPr>
        </p:nvSpPr>
        <p:spPr/>
        <p:txBody>
          <a:bodyPr/>
          <a:lstStyle/>
          <a:p>
            <a:fld id="{02FF74A4-F614-4883-8E2F-85FB3518A8AC}" type="datetime1">
              <a:rPr lang="fi-FI" smtClean="0"/>
              <a:t>23.12.2024</a:t>
            </a:fld>
            <a:endParaRPr lang="fi-FI"/>
          </a:p>
        </p:txBody>
      </p:sp>
      <p:sp>
        <p:nvSpPr>
          <p:cNvPr id="7" name="Alatunnisteen paikkamerkki 6">
            <a:extLst>
              <a:ext uri="{FF2B5EF4-FFF2-40B4-BE49-F238E27FC236}">
                <a16:creationId xmlns:a16="http://schemas.microsoft.com/office/drawing/2014/main" id="{78D35273-D5E6-7FED-20F6-82C3B7443F7E}"/>
              </a:ext>
            </a:extLst>
          </p:cNvPr>
          <p:cNvSpPr>
            <a:spLocks noGrp="1"/>
          </p:cNvSpPr>
          <p:nvPr>
            <p:ph type="ftr" sz="quarter" idx="11"/>
          </p:nvPr>
        </p:nvSpPr>
        <p:spPr/>
        <p:txBody>
          <a:bodyPr/>
          <a:lstStyle/>
          <a:p>
            <a:r>
              <a:rPr lang="en-GB"/>
              <a:t>VAHTI Good Practices support material</a:t>
            </a:r>
          </a:p>
        </p:txBody>
      </p:sp>
      <p:sp>
        <p:nvSpPr>
          <p:cNvPr id="8" name="Dian numeron paikkamerkki 7">
            <a:extLst>
              <a:ext uri="{FF2B5EF4-FFF2-40B4-BE49-F238E27FC236}">
                <a16:creationId xmlns:a16="http://schemas.microsoft.com/office/drawing/2014/main" id="{7EB3599B-0CEF-E9B1-C3F5-DB839FC2BB70}"/>
              </a:ext>
            </a:extLst>
          </p:cNvPr>
          <p:cNvSpPr>
            <a:spLocks noGrp="1"/>
          </p:cNvSpPr>
          <p:nvPr>
            <p:ph type="sldNum" sz="quarter" idx="12"/>
          </p:nvPr>
        </p:nvSpPr>
        <p:spPr/>
        <p:txBody>
          <a:bodyPr/>
          <a:lstStyle/>
          <a:p>
            <a:fld id="{8680CC61-DB77-4485-B460-D8E4038D4204}" type="slidenum">
              <a:rPr lang="fi-FI" smtClean="0"/>
              <a:t>37</a:t>
            </a:fld>
            <a:endParaRPr lang="fi-FI"/>
          </a:p>
        </p:txBody>
      </p:sp>
    </p:spTree>
    <p:extLst>
      <p:ext uri="{BB962C8B-B14F-4D97-AF65-F5344CB8AC3E}">
        <p14:creationId xmlns:p14="http://schemas.microsoft.com/office/powerpoint/2010/main" val="67946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3C5A4BDA-F06A-DCFF-7DCD-E36AF1F20C34}"/>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38</a:t>
            </a:fld>
            <a:endParaRPr lang="fi-FI"/>
          </a:p>
        </p:txBody>
      </p:sp>
      <p:sp>
        <p:nvSpPr>
          <p:cNvPr id="2" name="Otsikko 1">
            <a:extLst>
              <a:ext uri="{FF2B5EF4-FFF2-40B4-BE49-F238E27FC236}">
                <a16:creationId xmlns:a16="http://schemas.microsoft.com/office/drawing/2014/main" id="{9907A1FF-6680-4F37-9EB1-0FDFFBB3BA19}"/>
              </a:ext>
            </a:extLst>
          </p:cNvPr>
          <p:cNvSpPr>
            <a:spLocks noGrp="1"/>
          </p:cNvSpPr>
          <p:nvPr>
            <p:ph type="title"/>
          </p:nvPr>
        </p:nvSpPr>
        <p:spPr>
          <a:xfrm>
            <a:off x="684000" y="144000"/>
            <a:ext cx="10260000" cy="1224000"/>
          </a:xfrm>
        </p:spPr>
        <p:txBody>
          <a:bodyPr anchor="b">
            <a:normAutofit/>
          </a:bodyPr>
          <a:lstStyle/>
          <a:p>
            <a:r>
              <a:rPr lang="en-GB"/>
              <a:t>Digitally Secure Life website</a:t>
            </a:r>
          </a:p>
        </p:txBody>
      </p:sp>
      <p:graphicFrame>
        <p:nvGraphicFramePr>
          <p:cNvPr id="5" name="Sisällön paikkamerkki 2">
            <a:extLst>
              <a:ext uri="{FF2B5EF4-FFF2-40B4-BE49-F238E27FC236}">
                <a16:creationId xmlns:a16="http://schemas.microsoft.com/office/drawing/2014/main" id="{E8EB8E6C-292E-023F-F9FF-40AFD19487F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57376630"/>
              </p:ext>
            </p:extLst>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B61F4156-EB4C-2007-05F0-017BE411B963}"/>
              </a:ext>
            </a:extLst>
          </p:cNvPr>
          <p:cNvSpPr>
            <a:spLocks noGrp="1"/>
          </p:cNvSpPr>
          <p:nvPr>
            <p:ph type="dt" sz="half" idx="10"/>
          </p:nvPr>
        </p:nvSpPr>
        <p:spPr/>
        <p:txBody>
          <a:bodyPr/>
          <a:lstStyle/>
          <a:p>
            <a:fld id="{56A77E36-9FAB-4586-A002-A587B2347068}" type="datetime1">
              <a:rPr lang="fi-FI" smtClean="0"/>
              <a:t>23.12.2024</a:t>
            </a:fld>
            <a:endParaRPr lang="fi-FI"/>
          </a:p>
        </p:txBody>
      </p:sp>
      <p:sp>
        <p:nvSpPr>
          <p:cNvPr id="4" name="Alatunnisteen paikkamerkki 3">
            <a:extLst>
              <a:ext uri="{FF2B5EF4-FFF2-40B4-BE49-F238E27FC236}">
                <a16:creationId xmlns:a16="http://schemas.microsoft.com/office/drawing/2014/main" id="{E6304185-DAF6-4008-384B-370403030AE7}"/>
              </a:ext>
            </a:extLst>
          </p:cNvPr>
          <p:cNvSpPr>
            <a:spLocks noGrp="1"/>
          </p:cNvSpPr>
          <p:nvPr>
            <p:ph type="ftr" sz="quarter" idx="11"/>
          </p:nvPr>
        </p:nvSpPr>
        <p:spPr/>
        <p:txBody>
          <a:bodyPr/>
          <a:lstStyle/>
          <a:p>
            <a:r>
              <a:rPr lang="en-GB"/>
              <a:t>VAHTI Good Practices support material</a:t>
            </a:r>
          </a:p>
        </p:txBody>
      </p:sp>
    </p:spTree>
    <p:extLst>
      <p:ext uri="{BB962C8B-B14F-4D97-AF65-F5344CB8AC3E}">
        <p14:creationId xmlns:p14="http://schemas.microsoft.com/office/powerpoint/2010/main" val="896207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8A3D7-8DAA-499C-9B0F-7B681B01F285}"/>
              </a:ext>
            </a:extLst>
          </p:cNvPr>
          <p:cNvSpPr>
            <a:spLocks noGrp="1"/>
          </p:cNvSpPr>
          <p:nvPr>
            <p:ph type="title"/>
          </p:nvPr>
        </p:nvSpPr>
        <p:spPr>
          <a:xfrm>
            <a:off x="684000" y="144000"/>
            <a:ext cx="10260000" cy="1224000"/>
          </a:xfrm>
        </p:spPr>
        <p:txBody>
          <a:bodyPr anchor="b">
            <a:normAutofit/>
          </a:bodyPr>
          <a:lstStyle/>
          <a:p>
            <a:r>
              <a:rPr lang="en-GB"/>
              <a:t>Personnel training</a:t>
            </a:r>
          </a:p>
        </p:txBody>
      </p:sp>
      <p:sp>
        <p:nvSpPr>
          <p:cNvPr id="13" name="Slide Number Placeholder 5">
            <a:extLst>
              <a:ext uri="{FF2B5EF4-FFF2-40B4-BE49-F238E27FC236}">
                <a16:creationId xmlns:a16="http://schemas.microsoft.com/office/drawing/2014/main" id="{B570E8EF-6A9C-D708-AAA6-3C03DAB61530}"/>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39</a:t>
            </a:fld>
            <a:endParaRPr lang="fi-FI"/>
          </a:p>
        </p:txBody>
      </p:sp>
      <p:graphicFrame>
        <p:nvGraphicFramePr>
          <p:cNvPr id="6" name="Sisällön paikkamerkki 2">
            <a:extLst>
              <a:ext uri="{FF2B5EF4-FFF2-40B4-BE49-F238E27FC236}">
                <a16:creationId xmlns:a16="http://schemas.microsoft.com/office/drawing/2014/main" id="{3873DDBF-3439-D66D-ED7E-3BC0E9953AEB}"/>
              </a:ext>
            </a:extLst>
          </p:cNvPr>
          <p:cNvGraphicFramePr>
            <a:graphicFrameLocks noGrp="1"/>
          </p:cNvGraphicFramePr>
          <p:nvPr>
            <p:ph idx="1"/>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86ED7979-E320-9AA3-B387-5C3D8D42D68F}"/>
              </a:ext>
            </a:extLst>
          </p:cNvPr>
          <p:cNvSpPr>
            <a:spLocks noGrp="1"/>
          </p:cNvSpPr>
          <p:nvPr>
            <p:ph type="dt" sz="half" idx="10"/>
          </p:nvPr>
        </p:nvSpPr>
        <p:spPr/>
        <p:txBody>
          <a:bodyPr/>
          <a:lstStyle/>
          <a:p>
            <a:fld id="{2AAE4B24-A302-41B3-9C85-9475383777D7}" type="datetime1">
              <a:rPr lang="fi-FI" smtClean="0"/>
              <a:t>23.12.2024</a:t>
            </a:fld>
            <a:endParaRPr lang="fi-FI"/>
          </a:p>
        </p:txBody>
      </p:sp>
      <p:sp>
        <p:nvSpPr>
          <p:cNvPr id="4" name="Alatunnisteen paikkamerkki 3">
            <a:extLst>
              <a:ext uri="{FF2B5EF4-FFF2-40B4-BE49-F238E27FC236}">
                <a16:creationId xmlns:a16="http://schemas.microsoft.com/office/drawing/2014/main" id="{045924E6-A056-DB3E-948C-4BF5819376D2}"/>
              </a:ext>
            </a:extLst>
          </p:cNvPr>
          <p:cNvSpPr>
            <a:spLocks noGrp="1"/>
          </p:cNvSpPr>
          <p:nvPr>
            <p:ph type="ftr" sz="quarter" idx="11"/>
          </p:nvPr>
        </p:nvSpPr>
        <p:spPr/>
        <p:txBody>
          <a:bodyPr/>
          <a:lstStyle/>
          <a:p>
            <a:r>
              <a:rPr lang="en-GB"/>
              <a:t>VAHTI Good Practices support material</a:t>
            </a:r>
          </a:p>
        </p:txBody>
      </p:sp>
    </p:spTree>
    <p:extLst>
      <p:ext uri="{BB962C8B-B14F-4D97-AF65-F5344CB8AC3E}">
        <p14:creationId xmlns:p14="http://schemas.microsoft.com/office/powerpoint/2010/main" val="62520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05C1950-8EC4-881E-4CA3-86D9D67902CC}"/>
              </a:ext>
            </a:extLst>
          </p:cNvPr>
          <p:cNvSpPr>
            <a:spLocks noGrp="1"/>
          </p:cNvSpPr>
          <p:nvPr>
            <p:ph idx="1"/>
          </p:nvPr>
        </p:nvSpPr>
        <p:spPr/>
        <p:txBody>
          <a:bodyPr vert="horz" lIns="91440" tIns="45720" rIns="91440" bIns="45720" rtlCol="0" anchor="t">
            <a:normAutofit/>
          </a:bodyPr>
          <a:lstStyle/>
          <a:p>
            <a:pPr marL="341630" indent="-341630"/>
            <a:r>
              <a:rPr lang="en-GB"/>
              <a:t>Why is it important to develop digital security competence?</a:t>
            </a:r>
          </a:p>
          <a:p>
            <a:pPr marL="341630" indent="-341630"/>
            <a:r>
              <a:rPr lang="en-GB"/>
              <a:t>Areas of digital security</a:t>
            </a:r>
          </a:p>
          <a:p>
            <a:pPr marL="341630" indent="-341630"/>
            <a:r>
              <a:rPr lang="en-GB"/>
              <a:t>Organisational and digital security culture</a:t>
            </a:r>
          </a:p>
        </p:txBody>
      </p:sp>
      <p:sp>
        <p:nvSpPr>
          <p:cNvPr id="3" name="Päivämäärän paikkamerkki 2">
            <a:extLst>
              <a:ext uri="{FF2B5EF4-FFF2-40B4-BE49-F238E27FC236}">
                <a16:creationId xmlns:a16="http://schemas.microsoft.com/office/drawing/2014/main" id="{FA3631B8-29EF-DD1A-B821-3186D6DF6124}"/>
              </a:ext>
            </a:extLst>
          </p:cNvPr>
          <p:cNvSpPr>
            <a:spLocks noGrp="1"/>
          </p:cNvSpPr>
          <p:nvPr>
            <p:ph type="dt" sz="half" idx="10"/>
          </p:nvPr>
        </p:nvSpPr>
        <p:spPr/>
        <p:txBody>
          <a:bodyPr/>
          <a:lstStyle/>
          <a:p>
            <a:fld id="{D53C4FF6-FDAA-44E6-B37D-44B1DBF07A13}" type="datetime1">
              <a:rPr lang="fi-FI" smtClean="0"/>
              <a:t>23.12.2024</a:t>
            </a:fld>
            <a:endParaRPr lang="fi-FI"/>
          </a:p>
        </p:txBody>
      </p:sp>
      <p:sp>
        <p:nvSpPr>
          <p:cNvPr id="4" name="Alatunnisteen paikkamerkki 3">
            <a:extLst>
              <a:ext uri="{FF2B5EF4-FFF2-40B4-BE49-F238E27FC236}">
                <a16:creationId xmlns:a16="http://schemas.microsoft.com/office/drawing/2014/main" id="{2FB56663-51B4-1682-128B-F103B6DC8A86}"/>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0417AA67-BF4D-918F-8AD8-4FFE30AD3E91}"/>
              </a:ext>
            </a:extLst>
          </p:cNvPr>
          <p:cNvSpPr>
            <a:spLocks noGrp="1"/>
          </p:cNvSpPr>
          <p:nvPr>
            <p:ph type="sldNum" sz="quarter" idx="12"/>
          </p:nvPr>
        </p:nvSpPr>
        <p:spPr/>
        <p:txBody>
          <a:bodyPr/>
          <a:lstStyle/>
          <a:p>
            <a:fld id="{8680CC61-DB77-4485-B460-D8E4038D4204}" type="slidenum">
              <a:rPr lang="fi-FI" smtClean="0"/>
              <a:t>4</a:t>
            </a:fld>
            <a:endParaRPr lang="fi-FI"/>
          </a:p>
        </p:txBody>
      </p:sp>
      <p:sp>
        <p:nvSpPr>
          <p:cNvPr id="6" name="Otsikko 5">
            <a:extLst>
              <a:ext uri="{FF2B5EF4-FFF2-40B4-BE49-F238E27FC236}">
                <a16:creationId xmlns:a16="http://schemas.microsoft.com/office/drawing/2014/main" id="{2D60EC0A-6C51-6E7A-CBC5-CCB30AA1DCF2}"/>
              </a:ext>
            </a:extLst>
          </p:cNvPr>
          <p:cNvSpPr>
            <a:spLocks noGrp="1"/>
          </p:cNvSpPr>
          <p:nvPr>
            <p:ph type="title"/>
          </p:nvPr>
        </p:nvSpPr>
        <p:spPr/>
        <p:txBody>
          <a:bodyPr/>
          <a:lstStyle/>
          <a:p>
            <a:r>
              <a:rPr lang="en-GB"/>
              <a:t>1 Introduction</a:t>
            </a:r>
          </a:p>
        </p:txBody>
      </p:sp>
    </p:spTree>
    <p:extLst>
      <p:ext uri="{BB962C8B-B14F-4D97-AF65-F5344CB8AC3E}">
        <p14:creationId xmlns:p14="http://schemas.microsoft.com/office/powerpoint/2010/main" val="3895561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0AA8C7CB-4CE2-3F2F-24AF-A6439547C5C3}"/>
              </a:ext>
            </a:extLst>
          </p:cNvPr>
          <p:cNvSpPr>
            <a:spLocks noGrp="1"/>
          </p:cNvSpPr>
          <p:nvPr>
            <p:ph type="sldNum" sz="quarter" idx="12"/>
          </p:nvPr>
        </p:nvSpPr>
        <p:spPr>
          <a:xfrm>
            <a:off x="10103915" y="6642000"/>
            <a:ext cx="828040" cy="216000"/>
          </a:xfrm>
        </p:spPr>
        <p:txBody>
          <a:bodyPr/>
          <a:lstStyle/>
          <a:p>
            <a:pPr>
              <a:spcAft>
                <a:spcPts val="600"/>
              </a:spcAft>
            </a:pPr>
            <a:fld id="{8680CC61-DB77-4485-B460-D8E4038D4204}" type="slidenum">
              <a:rPr lang="fi-FI" smtClean="0"/>
              <a:pPr>
                <a:spcAft>
                  <a:spcPts val="600"/>
                </a:spcAft>
              </a:pPr>
              <a:t>40</a:t>
            </a:fld>
            <a:endParaRPr lang="fi-FI"/>
          </a:p>
        </p:txBody>
      </p:sp>
      <p:graphicFrame>
        <p:nvGraphicFramePr>
          <p:cNvPr id="6" name="Sisällön paikkamerkki 2">
            <a:extLst>
              <a:ext uri="{FF2B5EF4-FFF2-40B4-BE49-F238E27FC236}">
                <a16:creationId xmlns:a16="http://schemas.microsoft.com/office/drawing/2014/main" id="{C6DA5EB6-F0E4-654E-862A-A751EF1560A9}"/>
              </a:ext>
            </a:extLst>
          </p:cNvPr>
          <p:cNvGraphicFramePr>
            <a:graphicFrameLocks noGrp="1"/>
          </p:cNvGraphicFramePr>
          <p:nvPr>
            <p:ph idx="1"/>
          </p:nvPr>
        </p:nvGraphicFramePr>
        <p:xfrm>
          <a:off x="610992" y="640864"/>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Ryhmä 1">
            <a:extLst>
              <a:ext uri="{FF2B5EF4-FFF2-40B4-BE49-F238E27FC236}">
                <a16:creationId xmlns:a16="http://schemas.microsoft.com/office/drawing/2014/main" id="{6BE6ECA0-DAAB-A648-3CC9-C1ACD09643C0}"/>
              </a:ext>
            </a:extLst>
          </p:cNvPr>
          <p:cNvGrpSpPr/>
          <p:nvPr/>
        </p:nvGrpSpPr>
        <p:grpSpPr>
          <a:xfrm>
            <a:off x="551384" y="5304168"/>
            <a:ext cx="3736369" cy="1109250"/>
            <a:chOff x="-76595" y="2801352"/>
            <a:chExt cx="3736369" cy="1109250"/>
          </a:xfrm>
        </p:grpSpPr>
        <p:sp>
          <p:nvSpPr>
            <p:cNvPr id="3" name="Suorakulmio: Pyöristetyt kulmat 2">
              <a:extLst>
                <a:ext uri="{FF2B5EF4-FFF2-40B4-BE49-F238E27FC236}">
                  <a16:creationId xmlns:a16="http://schemas.microsoft.com/office/drawing/2014/main" id="{BD0DFF0D-591F-CAC9-2FA2-4A1A374D61D7}"/>
                </a:ext>
              </a:extLst>
            </p:cNvPr>
            <p:cNvSpPr/>
            <p:nvPr/>
          </p:nvSpPr>
          <p:spPr>
            <a:xfrm>
              <a:off x="-33826" y="2801352"/>
              <a:ext cx="3693600" cy="11092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4" name="Suorakulmio: Pyöristetyt kulmat 4">
              <a:extLst>
                <a:ext uri="{FF2B5EF4-FFF2-40B4-BE49-F238E27FC236}">
                  <a16:creationId xmlns:a16="http://schemas.microsoft.com/office/drawing/2014/main" id="{7984D055-497A-31E3-F07B-E54C5F7800CD}"/>
                </a:ext>
              </a:extLst>
            </p:cNvPr>
            <p:cNvSpPr txBox="1"/>
            <p:nvPr/>
          </p:nvSpPr>
          <p:spPr>
            <a:xfrm>
              <a:off x="-76595" y="2881373"/>
              <a:ext cx="3585302" cy="1000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a:t>Processing and protecting confidential information (available in Finnish and Swedish)</a:t>
              </a:r>
            </a:p>
          </p:txBody>
        </p:sp>
      </p:grpSp>
      <p:grpSp>
        <p:nvGrpSpPr>
          <p:cNvPr id="8" name="Ryhmä 7">
            <a:extLst>
              <a:ext uri="{FF2B5EF4-FFF2-40B4-BE49-F238E27FC236}">
                <a16:creationId xmlns:a16="http://schemas.microsoft.com/office/drawing/2014/main" id="{FA0D918B-3873-DEC0-7805-360BC9F740DF}"/>
              </a:ext>
            </a:extLst>
          </p:cNvPr>
          <p:cNvGrpSpPr/>
          <p:nvPr/>
        </p:nvGrpSpPr>
        <p:grpSpPr>
          <a:xfrm>
            <a:off x="4325050" y="5380312"/>
            <a:ext cx="6571872" cy="999692"/>
            <a:chOff x="2979730" y="1389989"/>
            <a:chExt cx="6571872" cy="999692"/>
          </a:xfrm>
        </p:grpSpPr>
        <p:sp>
          <p:nvSpPr>
            <p:cNvPr id="9" name="Suorakulmio: Yläkulmat pyöristetty 8">
              <a:extLst>
                <a:ext uri="{FF2B5EF4-FFF2-40B4-BE49-F238E27FC236}">
                  <a16:creationId xmlns:a16="http://schemas.microsoft.com/office/drawing/2014/main" id="{56B93437-BE62-EADD-CABC-8884F8A04A61}"/>
                </a:ext>
              </a:extLst>
            </p:cNvPr>
            <p:cNvSpPr/>
            <p:nvPr/>
          </p:nvSpPr>
          <p:spPr>
            <a:xfrm rot="5400000">
              <a:off x="5824702" y="-1449511"/>
              <a:ext cx="887400" cy="656640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10" name="Suorakulmio: Yläkulmat pyöristetty 4">
              <a:extLst>
                <a:ext uri="{FF2B5EF4-FFF2-40B4-BE49-F238E27FC236}">
                  <a16:creationId xmlns:a16="http://schemas.microsoft.com/office/drawing/2014/main" id="{B1FC14EE-DF5B-2092-E510-4074EB432136}"/>
                </a:ext>
              </a:extLst>
            </p:cNvPr>
            <p:cNvSpPr txBox="1"/>
            <p:nvPr/>
          </p:nvSpPr>
          <p:spPr>
            <a:xfrm>
              <a:off x="2979730" y="1588919"/>
              <a:ext cx="6523081" cy="800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a:hlinkClick r:id="rId7"/>
                </a:rPr>
                <a:t>https://www.eoppiva.fi/koulutukset/salassa-pidettavien-tietojen-kasittely-ja-suojaaminen/</a:t>
              </a:r>
            </a:p>
            <a:p>
              <a:pPr marL="171450" lvl="1" indent="-171450" algn="l" defTabSz="844550">
                <a:lnSpc>
                  <a:spcPct val="90000"/>
                </a:lnSpc>
                <a:spcBef>
                  <a:spcPct val="0"/>
                </a:spcBef>
                <a:spcAft>
                  <a:spcPct val="15000"/>
                </a:spcAft>
                <a:buChar char="•"/>
              </a:pPr>
              <a:endParaRPr lang="en-US" sz="1900" kern="1200"/>
            </a:p>
          </p:txBody>
        </p:sp>
      </p:grpSp>
      <p:sp>
        <p:nvSpPr>
          <p:cNvPr id="5" name="Päivämäärän paikkamerkki 4">
            <a:extLst>
              <a:ext uri="{FF2B5EF4-FFF2-40B4-BE49-F238E27FC236}">
                <a16:creationId xmlns:a16="http://schemas.microsoft.com/office/drawing/2014/main" id="{A4FBDA09-8B68-9D0E-DDF7-FFBB311962D0}"/>
              </a:ext>
            </a:extLst>
          </p:cNvPr>
          <p:cNvSpPr>
            <a:spLocks noGrp="1"/>
          </p:cNvSpPr>
          <p:nvPr>
            <p:ph type="dt" sz="half" idx="10"/>
          </p:nvPr>
        </p:nvSpPr>
        <p:spPr/>
        <p:txBody>
          <a:bodyPr/>
          <a:lstStyle/>
          <a:p>
            <a:fld id="{C91AFB55-DAA2-44D4-B47C-3DF67228719F}" type="datetime1">
              <a:rPr lang="fi-FI" smtClean="0"/>
              <a:t>23.12.2024</a:t>
            </a:fld>
            <a:endParaRPr lang="fi-FI"/>
          </a:p>
        </p:txBody>
      </p:sp>
      <p:sp>
        <p:nvSpPr>
          <p:cNvPr id="7" name="Alatunnisteen paikkamerkki 6">
            <a:extLst>
              <a:ext uri="{FF2B5EF4-FFF2-40B4-BE49-F238E27FC236}">
                <a16:creationId xmlns:a16="http://schemas.microsoft.com/office/drawing/2014/main" id="{AC6C18A9-0D98-1C38-69E9-D180CCDDA00C}"/>
              </a:ext>
            </a:extLst>
          </p:cNvPr>
          <p:cNvSpPr>
            <a:spLocks noGrp="1"/>
          </p:cNvSpPr>
          <p:nvPr>
            <p:ph type="ftr" sz="quarter" idx="11"/>
          </p:nvPr>
        </p:nvSpPr>
        <p:spPr/>
        <p:txBody>
          <a:bodyPr/>
          <a:lstStyle/>
          <a:p>
            <a:r>
              <a:rPr lang="en-GB"/>
              <a:t>VAHTI Good Practices support material</a:t>
            </a:r>
          </a:p>
        </p:txBody>
      </p:sp>
    </p:spTree>
    <p:extLst>
      <p:ext uri="{BB962C8B-B14F-4D97-AF65-F5344CB8AC3E}">
        <p14:creationId xmlns:p14="http://schemas.microsoft.com/office/powerpoint/2010/main" val="1596257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8E1F17C6-6EBA-C2B6-21FA-56888DFC3C59}"/>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41</a:t>
            </a:fld>
            <a:endParaRPr lang="fi-FI"/>
          </a:p>
        </p:txBody>
      </p:sp>
      <p:sp>
        <p:nvSpPr>
          <p:cNvPr id="2" name="Otsikko 1">
            <a:extLst>
              <a:ext uri="{FF2B5EF4-FFF2-40B4-BE49-F238E27FC236}">
                <a16:creationId xmlns:a16="http://schemas.microsoft.com/office/drawing/2014/main" id="{3B2B8B40-DD90-46C1-9A6E-C9DB37507874}"/>
              </a:ext>
            </a:extLst>
          </p:cNvPr>
          <p:cNvSpPr>
            <a:spLocks noGrp="1"/>
          </p:cNvSpPr>
          <p:nvPr>
            <p:ph type="title"/>
          </p:nvPr>
        </p:nvSpPr>
        <p:spPr>
          <a:xfrm>
            <a:off x="684000" y="144000"/>
            <a:ext cx="10260000" cy="1224000"/>
          </a:xfrm>
        </p:spPr>
        <p:txBody>
          <a:bodyPr anchor="b">
            <a:normAutofit/>
          </a:bodyPr>
          <a:lstStyle/>
          <a:p>
            <a:r>
              <a:rPr lang="en-GB"/>
              <a:t>Training for managers and digital security experts</a:t>
            </a:r>
          </a:p>
        </p:txBody>
      </p:sp>
      <p:graphicFrame>
        <p:nvGraphicFramePr>
          <p:cNvPr id="5" name="Sisällön paikkamerkki 2">
            <a:extLst>
              <a:ext uri="{FF2B5EF4-FFF2-40B4-BE49-F238E27FC236}">
                <a16:creationId xmlns:a16="http://schemas.microsoft.com/office/drawing/2014/main" id="{7E4EB231-9501-3B3C-B1CD-055CA4FAEBC1}"/>
              </a:ext>
            </a:extLst>
          </p:cNvPr>
          <p:cNvGraphicFramePr>
            <a:graphicFrameLocks noGrp="1"/>
          </p:cNvGraphicFramePr>
          <p:nvPr>
            <p:ph idx="1"/>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05DD3C45-08F7-A5BC-D5AD-9AD3547C5FAF}"/>
              </a:ext>
            </a:extLst>
          </p:cNvPr>
          <p:cNvSpPr>
            <a:spLocks noGrp="1"/>
          </p:cNvSpPr>
          <p:nvPr>
            <p:ph type="dt" sz="half" idx="10"/>
          </p:nvPr>
        </p:nvSpPr>
        <p:spPr/>
        <p:txBody>
          <a:bodyPr/>
          <a:lstStyle/>
          <a:p>
            <a:fld id="{7CE3A9FA-F9C2-4A74-8E20-864384DDBBB9}" type="datetime1">
              <a:rPr lang="fi-FI" smtClean="0"/>
              <a:t>23.12.2024</a:t>
            </a:fld>
            <a:endParaRPr lang="fi-FI"/>
          </a:p>
        </p:txBody>
      </p:sp>
      <p:sp>
        <p:nvSpPr>
          <p:cNvPr id="4" name="Alatunnisteen paikkamerkki 3">
            <a:extLst>
              <a:ext uri="{FF2B5EF4-FFF2-40B4-BE49-F238E27FC236}">
                <a16:creationId xmlns:a16="http://schemas.microsoft.com/office/drawing/2014/main" id="{F2BE46B7-B580-2553-463D-68BC6A5711E4}"/>
              </a:ext>
            </a:extLst>
          </p:cNvPr>
          <p:cNvSpPr>
            <a:spLocks noGrp="1"/>
          </p:cNvSpPr>
          <p:nvPr>
            <p:ph type="ftr" sz="quarter" idx="11"/>
          </p:nvPr>
        </p:nvSpPr>
        <p:spPr/>
        <p:txBody>
          <a:bodyPr/>
          <a:lstStyle/>
          <a:p>
            <a:r>
              <a:rPr lang="en-GB"/>
              <a:t>VAHTI Good Practices support material</a:t>
            </a:r>
          </a:p>
        </p:txBody>
      </p:sp>
    </p:spTree>
    <p:extLst>
      <p:ext uri="{BB962C8B-B14F-4D97-AF65-F5344CB8AC3E}">
        <p14:creationId xmlns:p14="http://schemas.microsoft.com/office/powerpoint/2010/main" val="3242550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2966C81D-656C-4C9A-85F8-F1BFCCBF7C60}"/>
              </a:ext>
              <a:ext uri="{C183D7F6-B498-43B3-948B-1728B52AA6E4}">
                <adec:decorative xmlns:adec="http://schemas.microsoft.com/office/drawing/2017/decorative" val="1"/>
              </a:ext>
            </a:extLst>
          </p:cNvPr>
          <p:cNvPicPr>
            <a:picLocks noGrp="1" noChangeAspect="1"/>
          </p:cNvPicPr>
          <p:nvPr>
            <p:ph sz="quarter" idx="10"/>
          </p:nvPr>
        </p:nvPicPr>
        <p:blipFill>
          <a:blip r:embed="rId2"/>
          <a:stretch>
            <a:fillRect/>
          </a:stretch>
        </p:blipFill>
        <p:spPr>
          <a:xfrm>
            <a:off x="684000" y="1885501"/>
            <a:ext cx="5040000" cy="4220998"/>
          </a:xfrm>
          <a:noFill/>
        </p:spPr>
      </p:pic>
      <p:sp>
        <p:nvSpPr>
          <p:cNvPr id="9" name="Tekstiruutu 8">
            <a:extLst>
              <a:ext uri="{FF2B5EF4-FFF2-40B4-BE49-F238E27FC236}">
                <a16:creationId xmlns:a16="http://schemas.microsoft.com/office/drawing/2014/main" id="{A156BF7E-7CE0-4646-9795-3231B8A4D690}"/>
              </a:ext>
            </a:extLst>
          </p:cNvPr>
          <p:cNvSpPr txBox="1"/>
          <p:nvPr/>
        </p:nvSpPr>
        <p:spPr>
          <a:xfrm>
            <a:off x="5908965" y="1692000"/>
            <a:ext cx="5040000" cy="4608000"/>
          </a:xfrm>
          <a:prstGeom prst="rect">
            <a:avLst/>
          </a:prstGeom>
        </p:spPr>
        <p:txBody>
          <a:bodyPr vert="horz" lIns="91440" tIns="45720" rIns="91440" bIns="45720" rtlCol="0">
            <a:normAutofit lnSpcReduction="10000"/>
          </a:bodyPr>
          <a:lstStyle/>
          <a:p>
            <a:pPr marL="342900" indent="-342000" defTabSz="609585">
              <a:lnSpc>
                <a:spcPct val="90000"/>
              </a:lnSpc>
              <a:spcAft>
                <a:spcPts val="600"/>
              </a:spcAft>
              <a:buClr>
                <a:schemeClr val="tx2"/>
              </a:buClr>
              <a:buFont typeface="Arial" panose="020B0604020202020204" pitchFamily="34" charset="0"/>
              <a:buChar char="•"/>
            </a:pPr>
            <a:r>
              <a:rPr lang="en-GB" sz="2000">
                <a:solidFill>
                  <a:srgbClr val="1E1E1E"/>
                </a:solidFill>
              </a:rPr>
              <a:t>This series of short videos provides you with the means to improve your everyday digital security both at work and in free time. </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en-GB" sz="2000">
                <a:solidFill>
                  <a:srgbClr val="1E1E1E"/>
                </a:solidFill>
              </a:rPr>
              <a:t>Learn how to identify digital security threats with concise and entertaining videos. </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en-GB" sz="2000">
                <a:solidFill>
                  <a:srgbClr val="1E1E1E"/>
                </a:solidFill>
              </a:rPr>
              <a:t>A moment’s thought determines whether you are going towards a digital bane or a digital boon.</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en-GB" sz="2000">
                <a:solidFill>
                  <a:srgbClr val="1E1E1E"/>
                </a:solidFill>
              </a:rPr>
              <a:t>Activate a handy playlist of 20 videos (The videos are in Finnish): </a:t>
            </a:r>
            <a:r>
              <a:rPr lang="en-GB" sz="2000">
                <a:solidFill>
                  <a:srgbClr val="1E1E1E"/>
                </a:solidFill>
                <a:hlinkClick r:id="rId3"/>
              </a:rPr>
              <a:t>https://youtube.com/playlist?list=PL1_-EIQ-Ddub-gVbetAX0qKVPhcdf-ar3</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p:txBody>
      </p:sp>
      <p:sp>
        <p:nvSpPr>
          <p:cNvPr id="22" name="Slide Number Placeholder 5">
            <a:extLst>
              <a:ext uri="{FF2B5EF4-FFF2-40B4-BE49-F238E27FC236}">
                <a16:creationId xmlns:a16="http://schemas.microsoft.com/office/drawing/2014/main" id="{8782EFDD-4D30-8F88-DC7F-4E4873E74875}"/>
              </a:ext>
            </a:extLst>
          </p:cNvPr>
          <p:cNvSpPr>
            <a:spLocks noGrp="1"/>
          </p:cNvSpPr>
          <p:nvPr>
            <p:ph type="sldNum" sz="quarter" idx="14"/>
          </p:nvPr>
        </p:nvSpPr>
        <p:spPr>
          <a:xfrm>
            <a:off x="10115552" y="6498590"/>
            <a:ext cx="828040" cy="216000"/>
          </a:xfrm>
        </p:spPr>
        <p:txBody>
          <a:bodyPr vert="horz" lIns="91440" tIns="45720" rIns="91440" bIns="45720" rtlCol="0" anchor="ctr">
            <a:normAutofit/>
          </a:bodyPr>
          <a:lstStyle/>
          <a:p>
            <a:pPr>
              <a:lnSpc>
                <a:spcPct val="90000"/>
              </a:lnSpc>
              <a:spcAft>
                <a:spcPts val="600"/>
              </a:spcAft>
            </a:pPr>
            <a:fld id="{8680CC61-DB77-4485-B460-D8E4038D4204}" type="slidenum">
              <a:rPr lang="fi-FI" sz="900" smtClean="0"/>
              <a:pPr>
                <a:lnSpc>
                  <a:spcPct val="90000"/>
                </a:lnSpc>
                <a:spcAft>
                  <a:spcPts val="600"/>
                </a:spcAft>
              </a:pPr>
              <a:t>42</a:t>
            </a:fld>
            <a:endParaRPr lang="fi-FI" sz="900"/>
          </a:p>
        </p:txBody>
      </p:sp>
      <p:sp>
        <p:nvSpPr>
          <p:cNvPr id="2" name="Otsikko 1">
            <a:extLst>
              <a:ext uri="{FF2B5EF4-FFF2-40B4-BE49-F238E27FC236}">
                <a16:creationId xmlns:a16="http://schemas.microsoft.com/office/drawing/2014/main" id="{AD6B378B-245F-4988-891F-BDE7D808039B}"/>
              </a:ext>
            </a:extLst>
          </p:cNvPr>
          <p:cNvSpPr>
            <a:spLocks noGrp="1"/>
          </p:cNvSpPr>
          <p:nvPr>
            <p:ph type="title"/>
          </p:nvPr>
        </p:nvSpPr>
        <p:spPr>
          <a:xfrm>
            <a:off x="684000" y="144000"/>
            <a:ext cx="10260000" cy="1224000"/>
          </a:xfrm>
        </p:spPr>
        <p:txBody>
          <a:bodyPr vert="horz" lIns="91440" tIns="45720" rIns="91440" bIns="45720" rtlCol="0" anchor="b">
            <a:normAutofit/>
          </a:bodyPr>
          <a:lstStyle/>
          <a:p>
            <a:r>
              <a:rPr lang="en-GB" b="1" i="0">
                <a:latin typeface="+mj-lt"/>
                <a:ea typeface="+mj-ea"/>
                <a:cs typeface="+mj-cs"/>
              </a:rPr>
              <a:t>Digital Bane or Digital Boon (short videos)</a:t>
            </a:r>
          </a:p>
        </p:txBody>
      </p:sp>
      <p:sp>
        <p:nvSpPr>
          <p:cNvPr id="3" name="Päivämäärän paikkamerkki 2">
            <a:extLst>
              <a:ext uri="{FF2B5EF4-FFF2-40B4-BE49-F238E27FC236}">
                <a16:creationId xmlns:a16="http://schemas.microsoft.com/office/drawing/2014/main" id="{CE50B9D9-FE5C-9A52-C4D7-93C158BC53FE}"/>
              </a:ext>
            </a:extLst>
          </p:cNvPr>
          <p:cNvSpPr>
            <a:spLocks noGrp="1"/>
          </p:cNvSpPr>
          <p:nvPr>
            <p:ph type="dt" sz="half" idx="12"/>
          </p:nvPr>
        </p:nvSpPr>
        <p:spPr/>
        <p:txBody>
          <a:bodyPr/>
          <a:lstStyle/>
          <a:p>
            <a:fld id="{78447C3C-87B1-438C-9298-D298963EA5E7}" type="datetime1">
              <a:rPr lang="fi-FI" smtClean="0"/>
              <a:t>23.12.2024</a:t>
            </a:fld>
            <a:endParaRPr lang="fi-FI"/>
          </a:p>
        </p:txBody>
      </p:sp>
      <p:sp>
        <p:nvSpPr>
          <p:cNvPr id="4" name="Alatunnisteen paikkamerkki 3">
            <a:extLst>
              <a:ext uri="{FF2B5EF4-FFF2-40B4-BE49-F238E27FC236}">
                <a16:creationId xmlns:a16="http://schemas.microsoft.com/office/drawing/2014/main" id="{90ED277F-D85C-14CB-4224-323665DC78F3}"/>
              </a:ext>
            </a:extLst>
          </p:cNvPr>
          <p:cNvSpPr>
            <a:spLocks noGrp="1"/>
          </p:cNvSpPr>
          <p:nvPr>
            <p:ph type="ftr" sz="quarter" idx="13"/>
          </p:nvPr>
        </p:nvSpPr>
        <p:spPr/>
        <p:txBody>
          <a:bodyPr/>
          <a:lstStyle/>
          <a:p>
            <a:r>
              <a:rPr lang="en-GB"/>
              <a:t>VAHTI Good Practices support material</a:t>
            </a:r>
          </a:p>
        </p:txBody>
      </p:sp>
    </p:spTree>
    <p:extLst>
      <p:ext uri="{BB962C8B-B14F-4D97-AF65-F5344CB8AC3E}">
        <p14:creationId xmlns:p14="http://schemas.microsoft.com/office/powerpoint/2010/main" val="1255510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4AFEC3E-E2EF-416F-AF95-3DDEA7735CF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2622600"/>
            <a:ext cx="5040000" cy="2746800"/>
          </a:xfrm>
          <a:prstGeom prst="rect">
            <a:avLst/>
          </a:prstGeom>
          <a:noFill/>
        </p:spPr>
      </p:pic>
      <p:sp>
        <p:nvSpPr>
          <p:cNvPr id="3" name="Sisällön paikkamerkki 2">
            <a:extLst>
              <a:ext uri="{FF2B5EF4-FFF2-40B4-BE49-F238E27FC236}">
                <a16:creationId xmlns:a16="http://schemas.microsoft.com/office/drawing/2014/main" id="{A63A1F49-A58D-4DF8-BAE3-04C91165D67D}"/>
              </a:ext>
            </a:extLst>
          </p:cNvPr>
          <p:cNvSpPr>
            <a:spLocks noGrp="1"/>
          </p:cNvSpPr>
          <p:nvPr>
            <p:ph sz="quarter" idx="11"/>
          </p:nvPr>
        </p:nvSpPr>
        <p:spPr>
          <a:xfrm>
            <a:off x="5908965" y="1692000"/>
            <a:ext cx="5040000" cy="4608000"/>
          </a:xfrm>
        </p:spPr>
        <p:txBody>
          <a:bodyPr>
            <a:normAutofit fontScale="92500"/>
          </a:bodyPr>
          <a:lstStyle/>
          <a:p>
            <a:r>
              <a:rPr lang="en-GB"/>
              <a:t>Guide employees of the fictional municipality of Tyrskylä through ten days of digital security situations.</a:t>
            </a:r>
          </a:p>
          <a:p>
            <a:endParaRPr lang="fi-FI" dirty="0"/>
          </a:p>
          <a:p>
            <a:r>
              <a:rPr lang="en-GB"/>
              <a:t>Two weeks and about 70 tasks have already been produced for the game.</a:t>
            </a:r>
          </a:p>
          <a:p>
            <a:endParaRPr lang="fi-FI" dirty="0"/>
          </a:p>
          <a:p>
            <a:r>
              <a:rPr lang="en-GB"/>
              <a:t>This is an easy way to coach yourself or train your employees in digital security matters.</a:t>
            </a:r>
          </a:p>
          <a:p>
            <a:endParaRPr lang="fi-FI" dirty="0"/>
          </a:p>
          <a:p>
            <a:r>
              <a:rPr lang="en-GB"/>
              <a:t>Available in Finnish, Swedish and English</a:t>
            </a:r>
          </a:p>
        </p:txBody>
      </p:sp>
      <p:sp>
        <p:nvSpPr>
          <p:cNvPr id="14" name="Slide Number Placeholder 5">
            <a:extLst>
              <a:ext uri="{FF2B5EF4-FFF2-40B4-BE49-F238E27FC236}">
                <a16:creationId xmlns:a16="http://schemas.microsoft.com/office/drawing/2014/main" id="{C1ED133C-6719-8B7E-0429-7C4ADE039C48}"/>
              </a:ext>
            </a:extLst>
          </p:cNvPr>
          <p:cNvSpPr>
            <a:spLocks noGrp="1"/>
          </p:cNvSpPr>
          <p:nvPr>
            <p:ph type="sldNum" sz="quarter" idx="14"/>
          </p:nvPr>
        </p:nvSpPr>
        <p:spPr>
          <a:xfrm>
            <a:off x="10115552" y="6498590"/>
            <a:ext cx="828040" cy="216000"/>
          </a:xfrm>
        </p:spPr>
        <p:txBody>
          <a:bodyPr/>
          <a:lstStyle/>
          <a:p>
            <a:pPr>
              <a:spcAft>
                <a:spcPts val="600"/>
              </a:spcAft>
            </a:pPr>
            <a:fld id="{8680CC61-DB77-4485-B460-D8E4038D4204}" type="slidenum">
              <a:rPr lang="fi-FI" smtClean="0"/>
              <a:pPr>
                <a:spcAft>
                  <a:spcPts val="600"/>
                </a:spcAft>
              </a:pPr>
              <a:t>43</a:t>
            </a:fld>
            <a:endParaRPr lang="fi-FI"/>
          </a:p>
        </p:txBody>
      </p:sp>
      <p:sp>
        <p:nvSpPr>
          <p:cNvPr id="2" name="Otsikko 1">
            <a:extLst>
              <a:ext uri="{FF2B5EF4-FFF2-40B4-BE49-F238E27FC236}">
                <a16:creationId xmlns:a16="http://schemas.microsoft.com/office/drawing/2014/main" id="{47983724-EED8-4AC2-911F-301D1553254B}"/>
              </a:ext>
            </a:extLst>
          </p:cNvPr>
          <p:cNvSpPr>
            <a:spLocks noGrp="1"/>
          </p:cNvSpPr>
          <p:nvPr>
            <p:ph type="title"/>
          </p:nvPr>
        </p:nvSpPr>
        <p:spPr>
          <a:xfrm>
            <a:off x="684000" y="144000"/>
            <a:ext cx="10260000" cy="1224000"/>
          </a:xfrm>
        </p:spPr>
        <p:txBody>
          <a:bodyPr anchor="b">
            <a:normAutofit/>
          </a:bodyPr>
          <a:lstStyle/>
          <a:p>
            <a:pPr>
              <a:lnSpc>
                <a:spcPct val="90000"/>
              </a:lnSpc>
            </a:pPr>
            <a:r>
              <a:rPr lang="en-GB"/>
              <a:t>Digitally Secure Life game – your personal digital security exercise</a:t>
            </a:r>
          </a:p>
        </p:txBody>
      </p:sp>
      <p:sp>
        <p:nvSpPr>
          <p:cNvPr id="4" name="Päivämäärän paikkamerkki 3">
            <a:extLst>
              <a:ext uri="{FF2B5EF4-FFF2-40B4-BE49-F238E27FC236}">
                <a16:creationId xmlns:a16="http://schemas.microsoft.com/office/drawing/2014/main" id="{7F5C4D1C-5030-886C-FC2C-7696020C59FA}"/>
              </a:ext>
            </a:extLst>
          </p:cNvPr>
          <p:cNvSpPr>
            <a:spLocks noGrp="1"/>
          </p:cNvSpPr>
          <p:nvPr>
            <p:ph type="dt" sz="half" idx="12"/>
          </p:nvPr>
        </p:nvSpPr>
        <p:spPr/>
        <p:txBody>
          <a:bodyPr/>
          <a:lstStyle/>
          <a:p>
            <a:fld id="{4648806B-0D87-4DFB-8DDB-D2A107DF4F2E}" type="datetime1">
              <a:rPr lang="fi-FI" smtClean="0"/>
              <a:t>23.12.2024</a:t>
            </a:fld>
            <a:endParaRPr lang="fi-FI"/>
          </a:p>
        </p:txBody>
      </p:sp>
      <p:sp>
        <p:nvSpPr>
          <p:cNvPr id="6" name="Alatunnisteen paikkamerkki 5">
            <a:extLst>
              <a:ext uri="{FF2B5EF4-FFF2-40B4-BE49-F238E27FC236}">
                <a16:creationId xmlns:a16="http://schemas.microsoft.com/office/drawing/2014/main" id="{9569D989-27BA-6875-D003-63C92C7B40C6}"/>
              </a:ext>
            </a:extLst>
          </p:cNvPr>
          <p:cNvSpPr>
            <a:spLocks noGrp="1"/>
          </p:cNvSpPr>
          <p:nvPr>
            <p:ph type="ftr" sz="quarter" idx="13"/>
          </p:nvPr>
        </p:nvSpPr>
        <p:spPr/>
        <p:txBody>
          <a:bodyPr/>
          <a:lstStyle/>
          <a:p>
            <a:r>
              <a:rPr lang="en-GB"/>
              <a:t>VAHTI Good Practices support material</a:t>
            </a:r>
          </a:p>
        </p:txBody>
      </p:sp>
    </p:spTree>
    <p:extLst>
      <p:ext uri="{BB962C8B-B14F-4D97-AF65-F5344CB8AC3E}">
        <p14:creationId xmlns:p14="http://schemas.microsoft.com/office/powerpoint/2010/main" val="6135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D382C15-0B41-7705-843D-B8C88F4A6361}"/>
              </a:ext>
            </a:extLst>
          </p:cNvPr>
          <p:cNvSpPr>
            <a:spLocks noGrp="1"/>
          </p:cNvSpPr>
          <p:nvPr>
            <p:ph sz="quarter" idx="10"/>
          </p:nvPr>
        </p:nvSpPr>
        <p:spPr>
          <a:xfrm>
            <a:off x="684000" y="1692000"/>
            <a:ext cx="5040000" cy="4608000"/>
          </a:xfrm>
        </p:spPr>
        <p:txBody>
          <a:bodyPr>
            <a:normAutofit/>
          </a:bodyPr>
          <a:lstStyle/>
          <a:p>
            <a:r>
              <a:rPr lang="en-GB" sz="2000"/>
              <a:t>You take the role of Tanja who has recently started as the information security manager of Tyrskylä municipality.</a:t>
            </a:r>
          </a:p>
          <a:p>
            <a:r>
              <a:rPr lang="en-GB" sz="2000"/>
              <a:t>The themes of the week include risk management as well as operational, continuity and disruption management. </a:t>
            </a:r>
          </a:p>
          <a:p>
            <a:r>
              <a:rPr lang="en-GB" sz="2000"/>
              <a:t>By playing the game, you learn more about the work of an information security manager. However, the game is not intended as a set of instructions, and you should also familiarise yourself with the guidelines issued by the National Cyber Security Centre.</a:t>
            </a:r>
          </a:p>
          <a:p>
            <a:r>
              <a:rPr lang="en-GB" sz="2000"/>
              <a:t>In the middle of the week, something unexpected happens in the municipality of Tyrskylä. Download the game and find out.</a:t>
            </a:r>
          </a:p>
        </p:txBody>
      </p:sp>
      <p:pic>
        <p:nvPicPr>
          <p:cNvPr id="5" name="Kuva 4">
            <a:extLst>
              <a:ext uri="{FF2B5EF4-FFF2-40B4-BE49-F238E27FC236}">
                <a16:creationId xmlns:a16="http://schemas.microsoft.com/office/drawing/2014/main" id="{D4311973-580D-8B53-FB0C-F3F65A0203CA}"/>
              </a:ext>
              <a:ext uri="{C183D7F6-B498-43B3-948B-1728B52AA6E4}">
                <adec:decorative xmlns:adec="http://schemas.microsoft.com/office/drawing/2017/decorative" val="1"/>
              </a:ext>
            </a:extLst>
          </p:cNvPr>
          <p:cNvPicPr>
            <a:picLocks noChangeAspect="1"/>
          </p:cNvPicPr>
          <p:nvPr/>
        </p:nvPicPr>
        <p:blipFill rotWithShape="1">
          <a:blip r:embed="rId2"/>
          <a:srcRect l="-6191" t="-978" r="-234" b="-3168"/>
          <a:stretch/>
        </p:blipFill>
        <p:spPr>
          <a:xfrm>
            <a:off x="6672064" y="770743"/>
            <a:ext cx="3593415" cy="5661878"/>
          </a:xfrm>
          <a:prstGeom prst="rect">
            <a:avLst/>
          </a:prstGeom>
          <a:noFill/>
        </p:spPr>
      </p:pic>
      <p:sp>
        <p:nvSpPr>
          <p:cNvPr id="4" name="Päivämäärän paikkamerkki 3">
            <a:extLst>
              <a:ext uri="{FF2B5EF4-FFF2-40B4-BE49-F238E27FC236}">
                <a16:creationId xmlns:a16="http://schemas.microsoft.com/office/drawing/2014/main" id="{4B9117B5-67CB-CF6D-FC53-6EB9F32307A8}"/>
              </a:ext>
            </a:extLst>
          </p:cNvPr>
          <p:cNvSpPr>
            <a:spLocks noGrp="1"/>
          </p:cNvSpPr>
          <p:nvPr>
            <p:ph type="dt" sz="half" idx="12"/>
          </p:nvPr>
        </p:nvSpPr>
        <p:spPr>
          <a:xfrm>
            <a:off x="684000" y="6498590"/>
            <a:ext cx="1512000" cy="216000"/>
          </a:xfrm>
        </p:spPr>
        <p:txBody>
          <a:bodyPr anchor="ctr">
            <a:normAutofit/>
          </a:bodyPr>
          <a:lstStyle/>
          <a:p>
            <a:pPr>
              <a:lnSpc>
                <a:spcPct val="90000"/>
              </a:lnSpc>
              <a:spcAft>
                <a:spcPts val="600"/>
              </a:spcAft>
            </a:pPr>
            <a:fld id="{0741D2E8-3F3A-4EC8-AEB6-CCF96330FF8A}" type="datetime1">
              <a:rPr lang="fi-FI" sz="900" smtClean="0"/>
              <a:t>23.12.2024</a:t>
            </a:fld>
            <a:endParaRPr lang="fi-FI" sz="900"/>
          </a:p>
        </p:txBody>
      </p:sp>
      <p:sp>
        <p:nvSpPr>
          <p:cNvPr id="11" name="Footer Placeholder 4">
            <a:extLst>
              <a:ext uri="{FF2B5EF4-FFF2-40B4-BE49-F238E27FC236}">
                <a16:creationId xmlns:a16="http://schemas.microsoft.com/office/drawing/2014/main" id="{236C322E-F2B6-3716-BB21-C962202A30C9}"/>
              </a:ext>
            </a:extLst>
          </p:cNvPr>
          <p:cNvSpPr>
            <a:spLocks noGrp="1"/>
          </p:cNvSpPr>
          <p:nvPr>
            <p:ph type="ftr" sz="quarter" idx="13"/>
          </p:nvPr>
        </p:nvSpPr>
        <p:spPr>
          <a:xfrm>
            <a:off x="3190240" y="6498590"/>
            <a:ext cx="5811520" cy="216000"/>
          </a:xfrm>
        </p:spPr>
        <p:txBody>
          <a:bodyPr/>
          <a:lstStyle/>
          <a:p>
            <a:pPr>
              <a:spcAft>
                <a:spcPts val="600"/>
              </a:spcAft>
            </a:pPr>
            <a:r>
              <a:rPr lang="en-GB"/>
              <a:t>VAHTI Good Practices support material</a:t>
            </a:r>
          </a:p>
        </p:txBody>
      </p:sp>
      <p:sp>
        <p:nvSpPr>
          <p:cNvPr id="6" name="Dian numeron paikkamerkki 5">
            <a:extLst>
              <a:ext uri="{FF2B5EF4-FFF2-40B4-BE49-F238E27FC236}">
                <a16:creationId xmlns:a16="http://schemas.microsoft.com/office/drawing/2014/main" id="{483EF27C-7142-35EC-0655-B0886023082F}"/>
              </a:ext>
            </a:extLst>
          </p:cNvPr>
          <p:cNvSpPr>
            <a:spLocks noGrp="1"/>
          </p:cNvSpPr>
          <p:nvPr>
            <p:ph type="sldNum" sz="quarter" idx="14"/>
          </p:nvPr>
        </p:nvSpPr>
        <p:spPr>
          <a:xfrm>
            <a:off x="10115552" y="6498590"/>
            <a:ext cx="828040" cy="216000"/>
          </a:xfrm>
        </p:spPr>
        <p:txBody>
          <a:bodyPr anchor="ctr">
            <a:normAutofit/>
          </a:bodyPr>
          <a:lstStyle/>
          <a:p>
            <a:pPr>
              <a:lnSpc>
                <a:spcPct val="90000"/>
              </a:lnSpc>
              <a:spcAft>
                <a:spcPts val="600"/>
              </a:spcAft>
            </a:pPr>
            <a:fld id="{8680CC61-DB77-4485-B460-D8E4038D4204}" type="slidenum">
              <a:rPr lang="fi-FI" sz="900" smtClean="0"/>
              <a:pPr>
                <a:lnSpc>
                  <a:spcPct val="90000"/>
                </a:lnSpc>
                <a:spcAft>
                  <a:spcPts val="600"/>
                </a:spcAft>
              </a:pPr>
              <a:t>44</a:t>
            </a:fld>
            <a:endParaRPr lang="fi-FI" sz="900"/>
          </a:p>
        </p:txBody>
      </p:sp>
      <p:sp>
        <p:nvSpPr>
          <p:cNvPr id="2" name="Otsikko 1">
            <a:extLst>
              <a:ext uri="{FF2B5EF4-FFF2-40B4-BE49-F238E27FC236}">
                <a16:creationId xmlns:a16="http://schemas.microsoft.com/office/drawing/2014/main" id="{3C20CF0F-1706-DF29-DCE6-0109B812DB54}"/>
              </a:ext>
            </a:extLst>
          </p:cNvPr>
          <p:cNvSpPr>
            <a:spLocks noGrp="1"/>
          </p:cNvSpPr>
          <p:nvPr>
            <p:ph type="title"/>
          </p:nvPr>
        </p:nvSpPr>
        <p:spPr>
          <a:xfrm>
            <a:off x="684000" y="144000"/>
            <a:ext cx="10260000" cy="1224000"/>
          </a:xfrm>
        </p:spPr>
        <p:txBody>
          <a:bodyPr anchor="b">
            <a:normAutofit/>
          </a:bodyPr>
          <a:lstStyle/>
          <a:p>
            <a:pPr>
              <a:lnSpc>
                <a:spcPct val="90000"/>
              </a:lnSpc>
            </a:pPr>
            <a:r>
              <a:rPr lang="en-GB"/>
              <a:t>New week now available – Hijack in Tyrskylä!</a:t>
            </a:r>
          </a:p>
        </p:txBody>
      </p:sp>
    </p:spTree>
    <p:extLst>
      <p:ext uri="{BB962C8B-B14F-4D97-AF65-F5344CB8AC3E}">
        <p14:creationId xmlns:p14="http://schemas.microsoft.com/office/powerpoint/2010/main" val="2120813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39F577-BB81-472F-BF26-5FA0EDB981F7}"/>
              </a:ext>
            </a:extLst>
          </p:cNvPr>
          <p:cNvSpPr>
            <a:spLocks noGrp="1"/>
          </p:cNvSpPr>
          <p:nvPr>
            <p:ph type="title"/>
          </p:nvPr>
        </p:nvSpPr>
        <p:spPr/>
        <p:txBody>
          <a:bodyPr>
            <a:normAutofit/>
          </a:bodyPr>
          <a:lstStyle/>
          <a:p>
            <a:r>
              <a:rPr lang="en-GB"/>
              <a:t>Downloadable for iOS and Android devices</a:t>
            </a:r>
          </a:p>
        </p:txBody>
      </p:sp>
      <p:pic>
        <p:nvPicPr>
          <p:cNvPr id="5" name="Sisällön paikkamerkki 4">
            <a:extLst>
              <a:ext uri="{FF2B5EF4-FFF2-40B4-BE49-F238E27FC236}">
                <a16:creationId xmlns:a16="http://schemas.microsoft.com/office/drawing/2014/main" id="{AB64196A-9768-4E70-B706-3AF5FBE597C8}"/>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0065" y="2505669"/>
            <a:ext cx="3500437" cy="3500437"/>
          </a:xfrm>
        </p:spPr>
      </p:pic>
      <p:sp>
        <p:nvSpPr>
          <p:cNvPr id="3" name="Suorakulmio 2">
            <a:extLst>
              <a:ext uri="{FF2B5EF4-FFF2-40B4-BE49-F238E27FC236}">
                <a16:creationId xmlns:a16="http://schemas.microsoft.com/office/drawing/2014/main" id="{7BE23BB1-97CD-405E-8F18-0F9BF69BE74B}"/>
              </a:ext>
            </a:extLst>
          </p:cNvPr>
          <p:cNvSpPr/>
          <p:nvPr/>
        </p:nvSpPr>
        <p:spPr>
          <a:xfrm>
            <a:off x="161925" y="3667719"/>
            <a:ext cx="3886200" cy="1200329"/>
          </a:xfrm>
          <a:prstGeom prst="rect">
            <a:avLst/>
          </a:prstGeom>
        </p:spPr>
        <p:txBody>
          <a:bodyPr wrap="square">
            <a:spAutoFit/>
          </a:bodyPr>
          <a:lstStyle/>
          <a:p>
            <a:r>
              <a:rPr lang="en-GB">
                <a:solidFill>
                  <a:schemeClr val="bg1"/>
                </a:solidFill>
              </a:rPr>
              <a:t>Google Play:</a:t>
            </a:r>
          </a:p>
          <a:p>
            <a:r>
              <a:rPr lang="en-GB">
                <a:solidFill>
                  <a:schemeClr val="bg1"/>
                </a:solidFill>
                <a:hlinkClick r:id="rId3"/>
              </a:rPr>
              <a:t>https://play.google.com/store/apps/details?id=fi.dvv.digiturvaelama</a:t>
            </a:r>
          </a:p>
          <a:p>
            <a:endParaRPr lang="fi-FI">
              <a:solidFill>
                <a:schemeClr val="bg1"/>
              </a:solidFill>
            </a:endParaRPr>
          </a:p>
        </p:txBody>
      </p:sp>
      <p:sp>
        <p:nvSpPr>
          <p:cNvPr id="4" name="Suorakulmio 3">
            <a:extLst>
              <a:ext uri="{FF2B5EF4-FFF2-40B4-BE49-F238E27FC236}">
                <a16:creationId xmlns:a16="http://schemas.microsoft.com/office/drawing/2014/main" id="{9ED30791-1097-4FD4-BFF2-4B1AFC2D7E33}"/>
              </a:ext>
            </a:extLst>
          </p:cNvPr>
          <p:cNvSpPr/>
          <p:nvPr/>
        </p:nvSpPr>
        <p:spPr>
          <a:xfrm>
            <a:off x="7810502" y="3778646"/>
            <a:ext cx="3762373" cy="923330"/>
          </a:xfrm>
          <a:prstGeom prst="rect">
            <a:avLst/>
          </a:prstGeom>
        </p:spPr>
        <p:txBody>
          <a:bodyPr wrap="square">
            <a:spAutoFit/>
          </a:bodyPr>
          <a:lstStyle/>
          <a:p>
            <a:r>
              <a:rPr lang="en-GB">
                <a:solidFill>
                  <a:srgbClr val="1D1C1D"/>
                </a:solidFill>
                <a:latin typeface="Arial" panose="020B0604020202020204" pitchFamily="34" charset="0"/>
                <a:ea typeface="Calibri" panose="020F0502020204030204" pitchFamily="34" charset="0"/>
              </a:rPr>
              <a:t> </a:t>
            </a:r>
            <a:r>
              <a:rPr lang="en-GB">
                <a:solidFill>
                  <a:schemeClr val="bg1"/>
                </a:solidFill>
                <a:latin typeface="Arial" panose="020B0604020202020204" pitchFamily="34" charset="0"/>
                <a:ea typeface="Calibri" panose="020F0502020204030204" pitchFamily="34" charset="0"/>
              </a:rPr>
              <a:t>Appstore</a:t>
            </a:r>
          </a:p>
          <a:p>
            <a:r>
              <a:rPr lang="en-GB" u="sng">
                <a:solidFill>
                  <a:srgbClr val="0563C1"/>
                </a:solidFill>
                <a:latin typeface="Arial" panose="020B0604020202020204" pitchFamily="34" charset="0"/>
                <a:ea typeface="Calibri" panose="020F0502020204030204" pitchFamily="34" charset="0"/>
                <a:hlinkClick r:id="rId4"/>
              </a:rPr>
              <a:t>https://apps.apple.com/app/id1514065267</a:t>
            </a:r>
          </a:p>
        </p:txBody>
      </p:sp>
      <p:sp>
        <p:nvSpPr>
          <p:cNvPr id="6" name="Päivämäärän paikkamerkki 5">
            <a:extLst>
              <a:ext uri="{FF2B5EF4-FFF2-40B4-BE49-F238E27FC236}">
                <a16:creationId xmlns:a16="http://schemas.microsoft.com/office/drawing/2014/main" id="{9C6564BC-8129-C156-88FC-AA29992C3500}"/>
              </a:ext>
            </a:extLst>
          </p:cNvPr>
          <p:cNvSpPr>
            <a:spLocks noGrp="1"/>
          </p:cNvSpPr>
          <p:nvPr>
            <p:ph type="dt" sz="half" idx="10"/>
          </p:nvPr>
        </p:nvSpPr>
        <p:spPr/>
        <p:txBody>
          <a:bodyPr/>
          <a:lstStyle/>
          <a:p>
            <a:fld id="{6C4A95E1-20E9-4545-BF82-60B483F896E8}" type="datetime1">
              <a:rPr lang="fi-FI" smtClean="0"/>
              <a:t>23.12.2024</a:t>
            </a:fld>
            <a:endParaRPr lang="fi-FI"/>
          </a:p>
        </p:txBody>
      </p:sp>
      <p:sp>
        <p:nvSpPr>
          <p:cNvPr id="7" name="Alatunnisteen paikkamerkki 6">
            <a:extLst>
              <a:ext uri="{FF2B5EF4-FFF2-40B4-BE49-F238E27FC236}">
                <a16:creationId xmlns:a16="http://schemas.microsoft.com/office/drawing/2014/main" id="{8643CB75-E272-437D-9DE8-C61AA13517E9}"/>
              </a:ext>
            </a:extLst>
          </p:cNvPr>
          <p:cNvSpPr>
            <a:spLocks noGrp="1"/>
          </p:cNvSpPr>
          <p:nvPr>
            <p:ph type="ftr" sz="quarter" idx="11"/>
          </p:nvPr>
        </p:nvSpPr>
        <p:spPr/>
        <p:txBody>
          <a:bodyPr/>
          <a:lstStyle/>
          <a:p>
            <a:r>
              <a:rPr lang="en-GB"/>
              <a:t>VAHTI Good Practices support material</a:t>
            </a:r>
          </a:p>
        </p:txBody>
      </p:sp>
      <p:sp>
        <p:nvSpPr>
          <p:cNvPr id="8" name="Dian numeron paikkamerkki 7">
            <a:extLst>
              <a:ext uri="{FF2B5EF4-FFF2-40B4-BE49-F238E27FC236}">
                <a16:creationId xmlns:a16="http://schemas.microsoft.com/office/drawing/2014/main" id="{54FE807A-F034-33DE-8321-69E4746BEA64}"/>
              </a:ext>
            </a:extLst>
          </p:cNvPr>
          <p:cNvSpPr>
            <a:spLocks noGrp="1"/>
          </p:cNvSpPr>
          <p:nvPr>
            <p:ph type="sldNum" sz="quarter" idx="12"/>
          </p:nvPr>
        </p:nvSpPr>
        <p:spPr/>
        <p:txBody>
          <a:bodyPr/>
          <a:lstStyle/>
          <a:p>
            <a:fld id="{8680CC61-DB77-4485-B460-D8E4038D4204}" type="slidenum">
              <a:rPr lang="fi-FI" smtClean="0"/>
              <a:t>45</a:t>
            </a:fld>
            <a:endParaRPr lang="fi-FI"/>
          </a:p>
        </p:txBody>
      </p:sp>
    </p:spTree>
    <p:extLst>
      <p:ext uri="{BB962C8B-B14F-4D97-AF65-F5344CB8AC3E}">
        <p14:creationId xmlns:p14="http://schemas.microsoft.com/office/powerpoint/2010/main" val="3922732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9EAC7F3-578A-447B-8080-BA8F302030E3}"/>
              </a:ext>
            </a:extLst>
          </p:cNvPr>
          <p:cNvSpPr>
            <a:spLocks noGrp="1"/>
          </p:cNvSpPr>
          <p:nvPr>
            <p:ph sz="quarter" idx="10"/>
          </p:nvPr>
        </p:nvSpPr>
        <p:spPr>
          <a:xfrm>
            <a:off x="684000" y="1692000"/>
            <a:ext cx="5040000" cy="4608000"/>
          </a:xfrm>
        </p:spPr>
        <p:txBody>
          <a:bodyPr>
            <a:normAutofit/>
          </a:bodyPr>
          <a:lstStyle/>
          <a:p>
            <a:pPr>
              <a:lnSpc>
                <a:spcPct val="90000"/>
              </a:lnSpc>
            </a:pPr>
            <a:r>
              <a:rPr lang="en-GB" sz="2000"/>
              <a:t>A way to demonstrate your digital security competence.</a:t>
            </a:r>
          </a:p>
          <a:p>
            <a:pPr>
              <a:lnSpc>
                <a:spcPct val="90000"/>
              </a:lnSpc>
            </a:pPr>
            <a:r>
              <a:rPr lang="en-GB" sz="2000"/>
              <a:t>After completing the test:</a:t>
            </a:r>
          </a:p>
          <a:p>
            <a:pPr lvl="1">
              <a:lnSpc>
                <a:spcPct val="90000"/>
              </a:lnSpc>
            </a:pPr>
            <a:r>
              <a:rPr lang="en-GB" sz="2000"/>
              <a:t>You think about your work from the perspective of digital security.</a:t>
            </a:r>
          </a:p>
          <a:p>
            <a:pPr lvl="1">
              <a:lnSpc>
                <a:spcPct val="90000"/>
              </a:lnSpc>
            </a:pPr>
            <a:r>
              <a:rPr lang="en-GB" sz="2000"/>
              <a:t>You pay attention to the classification of information and the use of facilities, equipment and services at work and in your free time.</a:t>
            </a:r>
          </a:p>
          <a:p>
            <a:pPr lvl="1">
              <a:lnSpc>
                <a:spcPct val="90000"/>
              </a:lnSpc>
            </a:pPr>
            <a:r>
              <a:rPr lang="en-GB" sz="2000"/>
              <a:t>You are mindful of information security and data protection in communications.</a:t>
            </a:r>
          </a:p>
          <a:p>
            <a:pPr lvl="1">
              <a:lnSpc>
                <a:spcPct val="90000"/>
              </a:lnSpc>
            </a:pPr>
            <a:r>
              <a:rPr lang="en-GB" sz="2000"/>
              <a:t>You are vigilant against scams and other cybercrime.</a:t>
            </a:r>
          </a:p>
          <a:p>
            <a:pPr lvl="1">
              <a:lnSpc>
                <a:spcPct val="90000"/>
              </a:lnSpc>
            </a:pPr>
            <a:r>
              <a:rPr lang="en-GB" sz="2000">
                <a:hlinkClick r:id="rId2"/>
              </a:rPr>
              <a:t>https://www.eoppiva.fi/en/courses/digitally-secure-life-test/</a:t>
            </a:r>
          </a:p>
          <a:p>
            <a:pPr lvl="1">
              <a:lnSpc>
                <a:spcPct val="90000"/>
              </a:lnSpc>
            </a:pPr>
            <a:endParaRPr lang="fi-FI" sz="2000"/>
          </a:p>
          <a:p>
            <a:pPr marL="0" indent="0">
              <a:lnSpc>
                <a:spcPct val="90000"/>
              </a:lnSpc>
              <a:buNone/>
            </a:pPr>
            <a:endParaRPr lang="fi-FI" sz="2000"/>
          </a:p>
        </p:txBody>
      </p:sp>
      <p:pic>
        <p:nvPicPr>
          <p:cNvPr id="3" name="Kuva 2">
            <a:extLst>
              <a:ext uri="{FF2B5EF4-FFF2-40B4-BE49-F238E27FC236}">
                <a16:creationId xmlns:a16="http://schemas.microsoft.com/office/drawing/2014/main" id="{5E95C171-7949-8061-7EC5-68EE7694D0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08965" y="2616301"/>
            <a:ext cx="5040000" cy="2759398"/>
          </a:xfrm>
          <a:prstGeom prst="rect">
            <a:avLst/>
          </a:prstGeom>
          <a:noFill/>
        </p:spPr>
      </p:pic>
      <p:sp>
        <p:nvSpPr>
          <p:cNvPr id="12" name="Date Placeholder 3">
            <a:extLst>
              <a:ext uri="{FF2B5EF4-FFF2-40B4-BE49-F238E27FC236}">
                <a16:creationId xmlns:a16="http://schemas.microsoft.com/office/drawing/2014/main" id="{09FE5BF7-CF4B-E283-CA22-CA802B2BB944}"/>
              </a:ext>
            </a:extLst>
          </p:cNvPr>
          <p:cNvSpPr>
            <a:spLocks noGrp="1"/>
          </p:cNvSpPr>
          <p:nvPr>
            <p:ph type="dt" sz="half" idx="12"/>
          </p:nvPr>
        </p:nvSpPr>
        <p:spPr>
          <a:xfrm>
            <a:off x="684000" y="6498590"/>
            <a:ext cx="1512000" cy="216000"/>
          </a:xfrm>
        </p:spPr>
        <p:txBody>
          <a:bodyPr anchor="ctr">
            <a:normAutofit/>
          </a:bodyPr>
          <a:lstStyle/>
          <a:p>
            <a:pPr>
              <a:lnSpc>
                <a:spcPct val="90000"/>
              </a:lnSpc>
              <a:spcAft>
                <a:spcPts val="600"/>
              </a:spcAft>
            </a:pPr>
            <a:fld id="{2564B624-CB4B-472D-81D6-7CF594DF10DE}" type="datetime1">
              <a:rPr lang="fi-FI" sz="900" smtClean="0"/>
              <a:t>23.12.2024</a:t>
            </a:fld>
            <a:endParaRPr lang="fi-FI" sz="900"/>
          </a:p>
        </p:txBody>
      </p:sp>
      <p:sp>
        <p:nvSpPr>
          <p:cNvPr id="17" name="Footer Placeholder 4">
            <a:extLst>
              <a:ext uri="{FF2B5EF4-FFF2-40B4-BE49-F238E27FC236}">
                <a16:creationId xmlns:a16="http://schemas.microsoft.com/office/drawing/2014/main" id="{D44A661D-FA99-EEE7-F928-47C0DDC48A8C}"/>
              </a:ext>
            </a:extLst>
          </p:cNvPr>
          <p:cNvSpPr>
            <a:spLocks noGrp="1"/>
          </p:cNvSpPr>
          <p:nvPr>
            <p:ph type="ftr" sz="quarter" idx="13"/>
          </p:nvPr>
        </p:nvSpPr>
        <p:spPr>
          <a:xfrm>
            <a:off x="3190240" y="6498590"/>
            <a:ext cx="5811520" cy="216000"/>
          </a:xfrm>
        </p:spPr>
        <p:txBody>
          <a:bodyPr/>
          <a:lstStyle/>
          <a:p>
            <a:pPr>
              <a:spcAft>
                <a:spcPts val="600"/>
              </a:spcAft>
            </a:pPr>
            <a:r>
              <a:rPr lang="en-GB"/>
              <a:t>VAHTI Good Practices support material</a:t>
            </a:r>
          </a:p>
        </p:txBody>
      </p:sp>
      <p:sp>
        <p:nvSpPr>
          <p:cNvPr id="6" name="Dian numeron paikkamerkki 5">
            <a:extLst>
              <a:ext uri="{FF2B5EF4-FFF2-40B4-BE49-F238E27FC236}">
                <a16:creationId xmlns:a16="http://schemas.microsoft.com/office/drawing/2014/main" id="{81564B26-E50C-41AA-88DC-8135961AA3A1}"/>
              </a:ext>
            </a:extLst>
          </p:cNvPr>
          <p:cNvSpPr>
            <a:spLocks noGrp="1"/>
          </p:cNvSpPr>
          <p:nvPr>
            <p:ph type="sldNum" sz="quarter" idx="14"/>
          </p:nvPr>
        </p:nvSpPr>
        <p:spPr>
          <a:xfrm>
            <a:off x="10115552" y="6498590"/>
            <a:ext cx="828040" cy="216000"/>
          </a:xfrm>
        </p:spPr>
        <p:txBody>
          <a:bodyPr anchor="ctr">
            <a:normAutofit/>
          </a:bodyPr>
          <a:lstStyle/>
          <a:p>
            <a:pPr>
              <a:lnSpc>
                <a:spcPct val="90000"/>
              </a:lnSpc>
              <a:spcAft>
                <a:spcPts val="600"/>
              </a:spcAft>
            </a:pPr>
            <a:fld id="{8680CC61-DB77-4485-B460-D8E4038D4204}" type="slidenum">
              <a:rPr lang="fi-FI" sz="900" smtClean="0"/>
              <a:pPr>
                <a:lnSpc>
                  <a:spcPct val="90000"/>
                </a:lnSpc>
                <a:spcAft>
                  <a:spcPts val="600"/>
                </a:spcAft>
              </a:pPr>
              <a:t>46</a:t>
            </a:fld>
            <a:endParaRPr lang="fi-FI" sz="900"/>
          </a:p>
        </p:txBody>
      </p:sp>
      <p:sp>
        <p:nvSpPr>
          <p:cNvPr id="7" name="Otsikko 6">
            <a:extLst>
              <a:ext uri="{FF2B5EF4-FFF2-40B4-BE49-F238E27FC236}">
                <a16:creationId xmlns:a16="http://schemas.microsoft.com/office/drawing/2014/main" id="{7AC9B8B4-2C81-4E64-999C-D2538B332E5D}"/>
              </a:ext>
            </a:extLst>
          </p:cNvPr>
          <p:cNvSpPr>
            <a:spLocks noGrp="1"/>
          </p:cNvSpPr>
          <p:nvPr>
            <p:ph type="title"/>
          </p:nvPr>
        </p:nvSpPr>
        <p:spPr>
          <a:xfrm>
            <a:off x="684000" y="144000"/>
            <a:ext cx="10260000" cy="1224000"/>
          </a:xfrm>
        </p:spPr>
        <p:txBody>
          <a:bodyPr anchor="b">
            <a:normAutofit/>
          </a:bodyPr>
          <a:lstStyle/>
          <a:p>
            <a:r>
              <a:rPr lang="en-GB"/>
              <a:t>Digitally Secure Life test</a:t>
            </a:r>
          </a:p>
        </p:txBody>
      </p:sp>
    </p:spTree>
    <p:extLst>
      <p:ext uri="{BB962C8B-B14F-4D97-AF65-F5344CB8AC3E}">
        <p14:creationId xmlns:p14="http://schemas.microsoft.com/office/powerpoint/2010/main" val="3010199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07BDEE8-CFF9-2E80-53C9-3B3F0780FC21}"/>
              </a:ext>
            </a:extLst>
          </p:cNvPr>
          <p:cNvSpPr>
            <a:spLocks noGrp="1"/>
          </p:cNvSpPr>
          <p:nvPr>
            <p:ph sz="quarter" idx="10"/>
          </p:nvPr>
        </p:nvSpPr>
        <p:spPr/>
        <p:txBody>
          <a:bodyPr>
            <a:normAutofit/>
          </a:bodyPr>
          <a:lstStyle/>
          <a:p>
            <a:r>
              <a:rPr lang="en-GB"/>
              <a:t>Digital security events and webinars (in Finnish):</a:t>
            </a:r>
          </a:p>
          <a:p>
            <a:pPr lvl="1"/>
            <a:r>
              <a:rPr lang="en-GB">
                <a:hlinkClick r:id="rId2"/>
              </a:rPr>
              <a:t>https://dvv.fi/digiturvatilaisuudet</a:t>
            </a:r>
          </a:p>
          <a:p>
            <a:pPr marL="0" indent="0">
              <a:buNone/>
            </a:pPr>
            <a:endParaRPr lang="fi-FI" dirty="0"/>
          </a:p>
          <a:p>
            <a:r>
              <a:rPr lang="en-GB"/>
              <a:t>Webinar recordings:</a:t>
            </a:r>
          </a:p>
          <a:p>
            <a:pPr lvl="1"/>
            <a:r>
              <a:rPr lang="en-GB">
                <a:hlinkClick r:id="rId3"/>
              </a:rPr>
              <a:t>https://live.mediaserver.fi/dvv/archive</a:t>
            </a:r>
            <a:r>
              <a:rPr lang="en-GB"/>
              <a:t> </a:t>
            </a:r>
          </a:p>
        </p:txBody>
      </p:sp>
      <p:sp>
        <p:nvSpPr>
          <p:cNvPr id="3" name="Sisällön paikkamerkki 2">
            <a:extLst>
              <a:ext uri="{FF2B5EF4-FFF2-40B4-BE49-F238E27FC236}">
                <a16:creationId xmlns:a16="http://schemas.microsoft.com/office/drawing/2014/main" id="{A7A12913-39B8-DB01-C978-10B29D52D59A}"/>
              </a:ext>
            </a:extLst>
          </p:cNvPr>
          <p:cNvSpPr>
            <a:spLocks noGrp="1"/>
          </p:cNvSpPr>
          <p:nvPr>
            <p:ph sz="quarter" idx="11"/>
          </p:nvPr>
        </p:nvSpPr>
        <p:spPr/>
        <p:txBody>
          <a:bodyPr/>
          <a:lstStyle/>
          <a:p>
            <a:endParaRPr lang="fi-FI"/>
          </a:p>
        </p:txBody>
      </p:sp>
      <p:sp>
        <p:nvSpPr>
          <p:cNvPr id="4" name="Päivämäärän paikkamerkki 3">
            <a:extLst>
              <a:ext uri="{FF2B5EF4-FFF2-40B4-BE49-F238E27FC236}">
                <a16:creationId xmlns:a16="http://schemas.microsoft.com/office/drawing/2014/main" id="{AF73AE8B-AE0B-407D-084F-3389A6A5D9C8}"/>
              </a:ext>
            </a:extLst>
          </p:cNvPr>
          <p:cNvSpPr>
            <a:spLocks noGrp="1"/>
          </p:cNvSpPr>
          <p:nvPr>
            <p:ph type="dt" sz="half" idx="12"/>
          </p:nvPr>
        </p:nvSpPr>
        <p:spPr/>
        <p:txBody>
          <a:bodyPr/>
          <a:lstStyle/>
          <a:p>
            <a:fld id="{51CD833B-283B-488B-B8D5-1308DF55E246}" type="datetime1">
              <a:rPr lang="fi-FI" smtClean="0"/>
              <a:t>23.12.2024</a:t>
            </a:fld>
            <a:endParaRPr lang="fi-FI"/>
          </a:p>
        </p:txBody>
      </p:sp>
      <p:sp>
        <p:nvSpPr>
          <p:cNvPr id="5" name="Alatunnisteen paikkamerkki 4">
            <a:extLst>
              <a:ext uri="{FF2B5EF4-FFF2-40B4-BE49-F238E27FC236}">
                <a16:creationId xmlns:a16="http://schemas.microsoft.com/office/drawing/2014/main" id="{EB51F9EE-E4E1-F9B6-835C-5C47D2E974B2}"/>
              </a:ext>
            </a:extLst>
          </p:cNvPr>
          <p:cNvSpPr>
            <a:spLocks noGrp="1"/>
          </p:cNvSpPr>
          <p:nvPr>
            <p:ph type="ftr" sz="quarter" idx="13"/>
          </p:nvPr>
        </p:nvSpPr>
        <p:spPr/>
        <p:txBody>
          <a:bodyPr/>
          <a:lstStyle/>
          <a:p>
            <a:r>
              <a:rPr lang="en-GB"/>
              <a:t>VAHTI Good Practices support material</a:t>
            </a:r>
          </a:p>
        </p:txBody>
      </p:sp>
      <p:sp>
        <p:nvSpPr>
          <p:cNvPr id="6" name="Dian numeron paikkamerkki 5">
            <a:extLst>
              <a:ext uri="{FF2B5EF4-FFF2-40B4-BE49-F238E27FC236}">
                <a16:creationId xmlns:a16="http://schemas.microsoft.com/office/drawing/2014/main" id="{117260CD-8152-626D-D932-BA6958EDE7FC}"/>
              </a:ext>
            </a:extLst>
          </p:cNvPr>
          <p:cNvSpPr>
            <a:spLocks noGrp="1"/>
          </p:cNvSpPr>
          <p:nvPr>
            <p:ph type="sldNum" sz="quarter" idx="14"/>
          </p:nvPr>
        </p:nvSpPr>
        <p:spPr/>
        <p:txBody>
          <a:bodyPr/>
          <a:lstStyle/>
          <a:p>
            <a:fld id="{8680CC61-DB77-4485-B460-D8E4038D4204}" type="slidenum">
              <a:rPr lang="fi-FI" smtClean="0"/>
              <a:t>47</a:t>
            </a:fld>
            <a:endParaRPr lang="fi-FI"/>
          </a:p>
        </p:txBody>
      </p:sp>
      <p:sp>
        <p:nvSpPr>
          <p:cNvPr id="7" name="Otsikko 6">
            <a:extLst>
              <a:ext uri="{FF2B5EF4-FFF2-40B4-BE49-F238E27FC236}">
                <a16:creationId xmlns:a16="http://schemas.microsoft.com/office/drawing/2014/main" id="{4B1048D0-8FF2-2837-25AE-86122B7E729B}"/>
              </a:ext>
            </a:extLst>
          </p:cNvPr>
          <p:cNvSpPr>
            <a:spLocks noGrp="1"/>
          </p:cNvSpPr>
          <p:nvPr>
            <p:ph type="title"/>
          </p:nvPr>
        </p:nvSpPr>
        <p:spPr/>
        <p:txBody>
          <a:bodyPr>
            <a:normAutofit fontScale="90000"/>
          </a:bodyPr>
          <a:lstStyle/>
          <a:p>
            <a:r>
              <a:rPr lang="en-GB"/>
              <a:t>Take a look at the webinars offered by the Digital and Population Data Services Agency</a:t>
            </a:r>
          </a:p>
        </p:txBody>
      </p:sp>
      <p:pic>
        <p:nvPicPr>
          <p:cNvPr id="9" name="Kuva 8">
            <a:extLst>
              <a:ext uri="{FF2B5EF4-FFF2-40B4-BE49-F238E27FC236}">
                <a16:creationId xmlns:a16="http://schemas.microsoft.com/office/drawing/2014/main" id="{A676D170-6D22-42D7-0DAF-26A60492E8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01885" y="327994"/>
            <a:ext cx="5420477" cy="3208892"/>
          </a:xfrm>
          <a:prstGeom prst="rect">
            <a:avLst/>
          </a:prstGeom>
        </p:spPr>
      </p:pic>
      <p:pic>
        <p:nvPicPr>
          <p:cNvPr id="11" name="Kuva 10">
            <a:extLst>
              <a:ext uri="{FF2B5EF4-FFF2-40B4-BE49-F238E27FC236}">
                <a16:creationId xmlns:a16="http://schemas.microsoft.com/office/drawing/2014/main" id="{2263B3C8-A107-9B54-CB80-316FB49CD8F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55175" y="3578733"/>
            <a:ext cx="5506943" cy="2305232"/>
          </a:xfrm>
          <a:prstGeom prst="rect">
            <a:avLst/>
          </a:prstGeom>
        </p:spPr>
      </p:pic>
    </p:spTree>
    <p:extLst>
      <p:ext uri="{BB962C8B-B14F-4D97-AF65-F5344CB8AC3E}">
        <p14:creationId xmlns:p14="http://schemas.microsoft.com/office/powerpoint/2010/main" val="3164373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E4B58D8-53AB-0A20-AAE6-6C7067465F12}"/>
              </a:ext>
            </a:extLst>
          </p:cNvPr>
          <p:cNvSpPr>
            <a:spLocks noGrp="1"/>
          </p:cNvSpPr>
          <p:nvPr>
            <p:ph sz="quarter" idx="10"/>
          </p:nvPr>
        </p:nvSpPr>
        <p:spPr>
          <a:xfrm>
            <a:off x="684000" y="1692000"/>
            <a:ext cx="10259592" cy="4608000"/>
          </a:xfrm>
        </p:spPr>
        <p:txBody>
          <a:bodyPr vert="horz" lIns="91440" tIns="45720" rIns="91440" bIns="45720" rtlCol="0" anchor="t">
            <a:normAutofit fontScale="77500" lnSpcReduction="20000"/>
          </a:bodyPr>
          <a:lstStyle/>
          <a:p>
            <a:r>
              <a:rPr lang="en-GB"/>
              <a:t>Training, instructions, etc.</a:t>
            </a:r>
          </a:p>
          <a:p>
            <a:pPr marL="798830" lvl="1" indent="-341630"/>
            <a:r>
              <a:rPr lang="en-GB"/>
              <a:t>Citizen’s cybersecurity (in Finnish): </a:t>
            </a:r>
            <a:r>
              <a:rPr lang="en-GB">
                <a:hlinkClick r:id="rId2"/>
              </a:rPr>
              <a:t>https://koulutuskalenteri.mpk.fi/Default.aspx?tabid=1054&amp;id=155538#1a251873</a:t>
            </a:r>
          </a:p>
          <a:p>
            <a:pPr marL="798830" lvl="1" indent="-341630"/>
            <a:r>
              <a:rPr lang="en-GB"/>
              <a:t>Yle Digitreenit</a:t>
            </a:r>
          </a:p>
          <a:p>
            <a:pPr lvl="2"/>
            <a:r>
              <a:rPr lang="en-GB">
                <a:cs typeface="Arial"/>
                <a:hlinkClick r:id="rId3"/>
              </a:rPr>
              <a:t>https</a:t>
            </a:r>
            <a:r>
              <a:rPr lang="en-GB">
                <a:hlinkClick r:id="rId3"/>
              </a:rPr>
              <a:t>://yle.fi/aihe/digitreenit/tietoturva</a:t>
            </a:r>
          </a:p>
          <a:p>
            <a:pPr lvl="1"/>
            <a:r>
              <a:rPr lang="en-GB"/>
              <a:t>Instructions and guides issued by the National Cyber Security Centre: </a:t>
            </a:r>
            <a:r>
              <a:rPr lang="en-GB">
                <a:cs typeface="Arial" panose="020B0604020202020204"/>
                <a:hlinkClick r:id="rId4"/>
              </a:rPr>
              <a:t>https://www.kyberturvallisuuskeskus.fi/en/ncsc-news/instructions-and-guides</a:t>
            </a:r>
          </a:p>
          <a:p>
            <a:pPr lvl="1"/>
            <a:r>
              <a:rPr lang="en-GB"/>
              <a:t>“Learn to recognise the most common scams and protect your data. If you have been scammed, it pays to act quickly and correctly, even if it is embarrassing – mistakes happen to everyone.” </a:t>
            </a:r>
          </a:p>
          <a:p>
            <a:pPr lvl="1"/>
            <a:r>
              <a:rPr lang="en-GB">
                <a:cs typeface="Arial" panose="020B0604020202020204"/>
                <a:hlinkClick r:id="rId5"/>
              </a:rPr>
              <a:t>https://nytvalppaana.fi/en</a:t>
            </a:r>
          </a:p>
          <a:p>
            <a:pPr lvl="1"/>
            <a:endParaRPr lang="fi-FI" dirty="0">
              <a:cs typeface="Arial" panose="020B0604020202020204"/>
            </a:endParaRPr>
          </a:p>
          <a:p>
            <a:pPr lvl="1"/>
            <a:r>
              <a:rPr lang="en-GB"/>
              <a:t>“SecPort is a cybersecurity portal designed to help all Europeans stay secure while using digital services and devices in their everyday life.” </a:t>
            </a:r>
            <a:r>
              <a:rPr lang="en-GB">
                <a:cs typeface="Arial" panose="020B0604020202020204"/>
                <a:hlinkClick r:id="rId6"/>
              </a:rPr>
              <a:t>https://www.secport.org/</a:t>
            </a:r>
          </a:p>
          <a:p>
            <a:pPr lvl="1"/>
            <a:endParaRPr lang="fi-FI" dirty="0">
              <a:cs typeface="Arial" panose="020B0604020202020204"/>
            </a:endParaRPr>
          </a:p>
          <a:p>
            <a:pPr marL="457200" lvl="1" indent="0">
              <a:buNone/>
            </a:pPr>
            <a:endParaRPr lang="fi-FI" dirty="0">
              <a:cs typeface="Arial" panose="020B0604020202020204"/>
            </a:endParaRPr>
          </a:p>
          <a:p>
            <a:pPr marL="457200" lvl="1" indent="0">
              <a:buNone/>
            </a:pPr>
            <a:endParaRPr lang="fi-FI" dirty="0">
              <a:cs typeface="Arial" panose="020B0604020202020204"/>
            </a:endParaRPr>
          </a:p>
          <a:p>
            <a:r>
              <a:rPr lang="en-GB"/>
              <a:t>Games</a:t>
            </a:r>
          </a:p>
          <a:p>
            <a:pPr lvl="1"/>
            <a:r>
              <a:rPr lang="en-GB">
                <a:hlinkClick r:id="rId7"/>
              </a:rPr>
              <a:t>https://www.spoofy.fi/</a:t>
            </a:r>
          </a:p>
          <a:p>
            <a:pPr lvl="1"/>
            <a:r>
              <a:rPr lang="en-GB"/>
              <a:t>Cyber city tycoon: </a:t>
            </a:r>
            <a:r>
              <a:rPr lang="en-GB">
                <a:hlinkClick r:id="rId8"/>
              </a:rPr>
              <a:t>https://cyber-citizen.eu/secport-portaali-ja-cyber-city-tycoon-peli-julkaistaan-suomessa-31-10-2024/</a:t>
            </a:r>
          </a:p>
          <a:p>
            <a:pPr lvl="1"/>
            <a:endParaRPr lang="fi-FI" dirty="0"/>
          </a:p>
          <a:p>
            <a:pPr marL="457200" lvl="1" indent="0">
              <a:buNone/>
            </a:pPr>
            <a:endParaRPr lang="fi-FI" dirty="0">
              <a:cs typeface="Arial"/>
            </a:endParaRPr>
          </a:p>
          <a:p>
            <a:pPr lvl="1"/>
            <a:endParaRPr lang="fi-FI" dirty="0"/>
          </a:p>
          <a:p>
            <a:endParaRPr lang="fi-FI" dirty="0"/>
          </a:p>
        </p:txBody>
      </p:sp>
      <p:sp>
        <p:nvSpPr>
          <p:cNvPr id="4" name="Päivämäärän paikkamerkki 3">
            <a:extLst>
              <a:ext uri="{FF2B5EF4-FFF2-40B4-BE49-F238E27FC236}">
                <a16:creationId xmlns:a16="http://schemas.microsoft.com/office/drawing/2014/main" id="{00CB461E-05D4-BFF4-40F1-F5FA54F679EB}"/>
              </a:ext>
            </a:extLst>
          </p:cNvPr>
          <p:cNvSpPr>
            <a:spLocks noGrp="1"/>
          </p:cNvSpPr>
          <p:nvPr>
            <p:ph type="dt" sz="half" idx="12"/>
          </p:nvPr>
        </p:nvSpPr>
        <p:spPr/>
        <p:txBody>
          <a:bodyPr/>
          <a:lstStyle/>
          <a:p>
            <a:fld id="{EF1A01FF-C959-4565-B74E-DEBAC1308ABD}" type="datetime1">
              <a:rPr lang="fi-FI" smtClean="0"/>
              <a:t>23.12.2024</a:t>
            </a:fld>
            <a:endParaRPr lang="fi-FI"/>
          </a:p>
        </p:txBody>
      </p:sp>
      <p:sp>
        <p:nvSpPr>
          <p:cNvPr id="5" name="Alatunnisteen paikkamerkki 4">
            <a:extLst>
              <a:ext uri="{FF2B5EF4-FFF2-40B4-BE49-F238E27FC236}">
                <a16:creationId xmlns:a16="http://schemas.microsoft.com/office/drawing/2014/main" id="{800BAE45-BB99-4574-1FE8-5F91DA05E517}"/>
              </a:ext>
            </a:extLst>
          </p:cNvPr>
          <p:cNvSpPr>
            <a:spLocks noGrp="1"/>
          </p:cNvSpPr>
          <p:nvPr>
            <p:ph type="ftr" sz="quarter" idx="13"/>
          </p:nvPr>
        </p:nvSpPr>
        <p:spPr/>
        <p:txBody>
          <a:bodyPr/>
          <a:lstStyle/>
          <a:p>
            <a:r>
              <a:rPr lang="en-GB"/>
              <a:t>VAHTI Good Practices support material</a:t>
            </a:r>
          </a:p>
        </p:txBody>
      </p:sp>
      <p:sp>
        <p:nvSpPr>
          <p:cNvPr id="6" name="Dian numeron paikkamerkki 5">
            <a:extLst>
              <a:ext uri="{FF2B5EF4-FFF2-40B4-BE49-F238E27FC236}">
                <a16:creationId xmlns:a16="http://schemas.microsoft.com/office/drawing/2014/main" id="{035C7813-6D07-1DDA-83DD-0B8A0F34A7AC}"/>
              </a:ext>
            </a:extLst>
          </p:cNvPr>
          <p:cNvSpPr>
            <a:spLocks noGrp="1"/>
          </p:cNvSpPr>
          <p:nvPr>
            <p:ph type="sldNum" sz="quarter" idx="14"/>
          </p:nvPr>
        </p:nvSpPr>
        <p:spPr/>
        <p:txBody>
          <a:bodyPr/>
          <a:lstStyle/>
          <a:p>
            <a:fld id="{8680CC61-DB77-4485-B460-D8E4038D4204}" type="slidenum">
              <a:rPr lang="fi-FI" smtClean="0"/>
              <a:t>48</a:t>
            </a:fld>
            <a:endParaRPr lang="fi-FI"/>
          </a:p>
        </p:txBody>
      </p:sp>
      <p:sp>
        <p:nvSpPr>
          <p:cNvPr id="7" name="Otsikko 6">
            <a:extLst>
              <a:ext uri="{FF2B5EF4-FFF2-40B4-BE49-F238E27FC236}">
                <a16:creationId xmlns:a16="http://schemas.microsoft.com/office/drawing/2014/main" id="{CF515CB4-58B6-CB6B-D618-9B7675DA5BB4}"/>
              </a:ext>
            </a:extLst>
          </p:cNvPr>
          <p:cNvSpPr>
            <a:spLocks noGrp="1"/>
          </p:cNvSpPr>
          <p:nvPr>
            <p:ph type="title"/>
          </p:nvPr>
        </p:nvSpPr>
        <p:spPr/>
        <p:txBody>
          <a:bodyPr/>
          <a:lstStyle/>
          <a:p>
            <a:r>
              <a:rPr lang="en-GB"/>
              <a:t>5 Additional material</a:t>
            </a:r>
          </a:p>
        </p:txBody>
      </p:sp>
    </p:spTree>
    <p:extLst>
      <p:ext uri="{BB962C8B-B14F-4D97-AF65-F5344CB8AC3E}">
        <p14:creationId xmlns:p14="http://schemas.microsoft.com/office/powerpoint/2010/main" val="1476643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6ACCF69-9787-3F68-BC9D-BADE0A18503D}"/>
              </a:ext>
            </a:extLst>
          </p:cNvPr>
          <p:cNvSpPr>
            <a:spLocks noGrp="1"/>
          </p:cNvSpPr>
          <p:nvPr>
            <p:ph sz="quarter" idx="10"/>
          </p:nvPr>
        </p:nvSpPr>
        <p:spPr>
          <a:xfrm>
            <a:off x="684000" y="1692000"/>
            <a:ext cx="10372730" cy="4608000"/>
          </a:xfrm>
        </p:spPr>
        <p:txBody>
          <a:bodyPr/>
          <a:lstStyle/>
          <a:p>
            <a:r>
              <a:rPr lang="en-GB"/>
              <a:t>VAHTI-OSKE group</a:t>
            </a:r>
          </a:p>
          <a:p>
            <a:pPr lvl="1"/>
            <a:r>
              <a:rPr lang="en-GB"/>
              <a:t>Joel Salmela, Istekki Oy</a:t>
            </a:r>
          </a:p>
          <a:p>
            <a:pPr lvl="1"/>
            <a:r>
              <a:rPr lang="en-GB"/>
              <a:t>Petri Vuorinen, Fimea</a:t>
            </a:r>
          </a:p>
          <a:p>
            <a:pPr lvl="1"/>
            <a:r>
              <a:rPr lang="en-GB"/>
              <a:t>Olli-Pekka Palonen, Prison and Probation Service of Finland</a:t>
            </a:r>
          </a:p>
          <a:p>
            <a:pPr lvl="1"/>
            <a:r>
              <a:rPr lang="en-GB"/>
              <a:t>Miia Kauppinen, Luovi Vocational College</a:t>
            </a:r>
          </a:p>
          <a:p>
            <a:pPr lvl="1"/>
            <a:r>
              <a:rPr lang="en-GB"/>
              <a:t>Juha Kirves, Digital and Population Data Services Agency</a:t>
            </a:r>
          </a:p>
          <a:p>
            <a:pPr lvl="1"/>
            <a:r>
              <a:rPr lang="en-GB"/>
              <a:t>Heidi Wallenius, Terveystalo</a:t>
            </a:r>
          </a:p>
          <a:p>
            <a:pPr lvl="1"/>
            <a:r>
              <a:rPr lang="en-GB"/>
              <a:t>Marica Lonka, National Audit Office of Finland</a:t>
            </a:r>
          </a:p>
          <a:p>
            <a:pPr marL="0" indent="0">
              <a:buNone/>
            </a:pPr>
            <a:endParaRPr lang="fi-FI" dirty="0"/>
          </a:p>
        </p:txBody>
      </p:sp>
      <p:sp>
        <p:nvSpPr>
          <p:cNvPr id="4" name="Päivämäärän paikkamerkki 3">
            <a:extLst>
              <a:ext uri="{FF2B5EF4-FFF2-40B4-BE49-F238E27FC236}">
                <a16:creationId xmlns:a16="http://schemas.microsoft.com/office/drawing/2014/main" id="{6A03EB2C-DF3B-DCE4-4B52-0B47FC44A5C4}"/>
              </a:ext>
            </a:extLst>
          </p:cNvPr>
          <p:cNvSpPr>
            <a:spLocks noGrp="1"/>
          </p:cNvSpPr>
          <p:nvPr>
            <p:ph type="dt" sz="half" idx="12"/>
          </p:nvPr>
        </p:nvSpPr>
        <p:spPr/>
        <p:txBody>
          <a:bodyPr/>
          <a:lstStyle/>
          <a:p>
            <a:fld id="{51CD833B-283B-488B-B8D5-1308DF55E246}" type="datetime1">
              <a:rPr lang="fi-FI" smtClean="0"/>
              <a:t>23.12.2024</a:t>
            </a:fld>
            <a:endParaRPr lang="fi-FI"/>
          </a:p>
        </p:txBody>
      </p:sp>
      <p:sp>
        <p:nvSpPr>
          <p:cNvPr id="5" name="Alatunnisteen paikkamerkki 4">
            <a:extLst>
              <a:ext uri="{FF2B5EF4-FFF2-40B4-BE49-F238E27FC236}">
                <a16:creationId xmlns:a16="http://schemas.microsoft.com/office/drawing/2014/main" id="{9352A55A-EDF7-984E-F399-51FB46D914FE}"/>
              </a:ext>
            </a:extLst>
          </p:cNvPr>
          <p:cNvSpPr>
            <a:spLocks noGrp="1"/>
          </p:cNvSpPr>
          <p:nvPr>
            <p:ph type="ftr" sz="quarter" idx="13"/>
          </p:nvPr>
        </p:nvSpPr>
        <p:spPr/>
        <p:txBody>
          <a:bodyPr/>
          <a:lstStyle/>
          <a:p>
            <a:r>
              <a:rPr lang="en-GB"/>
              <a:t>VAHTI Good Practices support material</a:t>
            </a:r>
          </a:p>
        </p:txBody>
      </p:sp>
      <p:sp>
        <p:nvSpPr>
          <p:cNvPr id="6" name="Dian numeron paikkamerkki 5">
            <a:extLst>
              <a:ext uri="{FF2B5EF4-FFF2-40B4-BE49-F238E27FC236}">
                <a16:creationId xmlns:a16="http://schemas.microsoft.com/office/drawing/2014/main" id="{CD64EA39-E73C-BD33-E3E5-85032C868DD3}"/>
              </a:ext>
            </a:extLst>
          </p:cNvPr>
          <p:cNvSpPr>
            <a:spLocks noGrp="1"/>
          </p:cNvSpPr>
          <p:nvPr>
            <p:ph type="sldNum" sz="quarter" idx="14"/>
          </p:nvPr>
        </p:nvSpPr>
        <p:spPr/>
        <p:txBody>
          <a:bodyPr/>
          <a:lstStyle/>
          <a:p>
            <a:fld id="{8680CC61-DB77-4485-B460-D8E4038D4204}" type="slidenum">
              <a:rPr lang="fi-FI" smtClean="0"/>
              <a:t>49</a:t>
            </a:fld>
            <a:endParaRPr lang="fi-FI"/>
          </a:p>
        </p:txBody>
      </p:sp>
      <p:sp>
        <p:nvSpPr>
          <p:cNvPr id="7" name="Otsikko 6">
            <a:extLst>
              <a:ext uri="{FF2B5EF4-FFF2-40B4-BE49-F238E27FC236}">
                <a16:creationId xmlns:a16="http://schemas.microsoft.com/office/drawing/2014/main" id="{3E41ED34-DAAE-60FA-9615-88E611115D0A}"/>
              </a:ext>
            </a:extLst>
          </p:cNvPr>
          <p:cNvSpPr>
            <a:spLocks noGrp="1"/>
          </p:cNvSpPr>
          <p:nvPr>
            <p:ph type="title"/>
          </p:nvPr>
        </p:nvSpPr>
        <p:spPr/>
        <p:txBody>
          <a:bodyPr/>
          <a:lstStyle/>
          <a:p>
            <a:r>
              <a:rPr lang="en-GB"/>
              <a:t>Working group</a:t>
            </a:r>
          </a:p>
        </p:txBody>
      </p:sp>
    </p:spTree>
    <p:extLst>
      <p:ext uri="{BB962C8B-B14F-4D97-AF65-F5344CB8AC3E}">
        <p14:creationId xmlns:p14="http://schemas.microsoft.com/office/powerpoint/2010/main" val="407399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65F6D6D-16CE-3CC1-AB16-53EC63F4C5AA}"/>
              </a:ext>
            </a:extLst>
          </p:cNvPr>
          <p:cNvSpPr>
            <a:spLocks noGrp="1"/>
          </p:cNvSpPr>
          <p:nvPr>
            <p:ph idx="1"/>
          </p:nvPr>
        </p:nvSpPr>
        <p:spPr/>
        <p:txBody>
          <a:bodyPr vert="horz" lIns="91440" tIns="45720" rIns="91440" bIns="45720" rtlCol="0" anchor="t">
            <a:normAutofit/>
          </a:bodyPr>
          <a:lstStyle/>
          <a:p>
            <a:pPr marL="341630" indent="-341630"/>
            <a:r>
              <a:rPr lang="en-GB" sz="2400">
                <a:cs typeface="Arial"/>
              </a:rPr>
              <a:t>This guide is intended for all those who develop digital security competence and culture in an organisation such as specialists in digital security, ICT and HR as well as the management.</a:t>
            </a:r>
          </a:p>
          <a:p>
            <a:pPr marL="341630" indent="-341630"/>
            <a:r>
              <a:rPr lang="en-GB" sz="2400">
                <a:cs typeface="Arial"/>
              </a:rPr>
              <a:t>Even though the guide is primarily intended for organisations in the early stages of developing their digital security culture, it contains ideas for every organisation on how to develop its activities.</a:t>
            </a:r>
          </a:p>
          <a:p>
            <a:pPr marL="341630" indent="-341630"/>
            <a:r>
              <a:rPr lang="en-GB" sz="2400">
                <a:cs typeface="Arial"/>
              </a:rPr>
              <a:t>Well-managed digital security can be a selling point for an organisation or a statutory requirement for operations. If an organisation has problems with its digital security, it may suffer reputational damage and financial losses.</a:t>
            </a:r>
          </a:p>
          <a:p>
            <a:pPr marL="341630" indent="-341630"/>
            <a:endParaRPr lang="fi-FI" dirty="0">
              <a:cs typeface="Arial"/>
            </a:endParaRPr>
          </a:p>
          <a:p>
            <a:pPr marL="341630" indent="-341630"/>
            <a:endParaRPr lang="fi-FI" dirty="0">
              <a:cs typeface="Arial"/>
            </a:endParaRPr>
          </a:p>
          <a:p>
            <a:pPr marL="0" indent="0">
              <a:buNone/>
            </a:pPr>
            <a:endParaRPr lang="fi-FI" dirty="0">
              <a:cs typeface="Arial"/>
            </a:endParaRPr>
          </a:p>
        </p:txBody>
      </p:sp>
      <p:sp>
        <p:nvSpPr>
          <p:cNvPr id="3" name="Päivämäärän paikkamerkki 2">
            <a:extLst>
              <a:ext uri="{FF2B5EF4-FFF2-40B4-BE49-F238E27FC236}">
                <a16:creationId xmlns:a16="http://schemas.microsoft.com/office/drawing/2014/main" id="{1480C57D-1B61-2C5A-913C-8C088811B982}"/>
              </a:ext>
            </a:extLst>
          </p:cNvPr>
          <p:cNvSpPr>
            <a:spLocks noGrp="1"/>
          </p:cNvSpPr>
          <p:nvPr>
            <p:ph type="dt" sz="half" idx="10"/>
          </p:nvPr>
        </p:nvSpPr>
        <p:spPr/>
        <p:txBody>
          <a:bodyPr/>
          <a:lstStyle/>
          <a:p>
            <a:fld id="{E2760C8B-65FC-4CBA-89FB-3926CD67E8E4}" type="datetime1">
              <a:rPr lang="fi-FI" smtClean="0"/>
              <a:t>23.12.2024</a:t>
            </a:fld>
            <a:endParaRPr lang="fi-FI"/>
          </a:p>
        </p:txBody>
      </p:sp>
      <p:sp>
        <p:nvSpPr>
          <p:cNvPr id="4" name="Alatunnisteen paikkamerkki 3">
            <a:extLst>
              <a:ext uri="{FF2B5EF4-FFF2-40B4-BE49-F238E27FC236}">
                <a16:creationId xmlns:a16="http://schemas.microsoft.com/office/drawing/2014/main" id="{4D40A2AC-F7EB-BA2E-2250-0FD1F30D273A}"/>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49CDD2B0-E14D-F892-B70B-D28F30E881FC}"/>
              </a:ext>
            </a:extLst>
          </p:cNvPr>
          <p:cNvSpPr>
            <a:spLocks noGrp="1"/>
          </p:cNvSpPr>
          <p:nvPr>
            <p:ph type="sldNum" sz="quarter" idx="12"/>
          </p:nvPr>
        </p:nvSpPr>
        <p:spPr/>
        <p:txBody>
          <a:bodyPr/>
          <a:lstStyle/>
          <a:p>
            <a:fld id="{8680CC61-DB77-4485-B460-D8E4038D4204}" type="slidenum">
              <a:rPr lang="fi-FI" smtClean="0"/>
              <a:t>5</a:t>
            </a:fld>
            <a:endParaRPr lang="fi-FI"/>
          </a:p>
        </p:txBody>
      </p:sp>
      <p:sp>
        <p:nvSpPr>
          <p:cNvPr id="6" name="Otsikko 5">
            <a:extLst>
              <a:ext uri="{FF2B5EF4-FFF2-40B4-BE49-F238E27FC236}">
                <a16:creationId xmlns:a16="http://schemas.microsoft.com/office/drawing/2014/main" id="{2EEBD431-BFEA-B6AA-84E5-C4C1196E7D1A}"/>
              </a:ext>
            </a:extLst>
          </p:cNvPr>
          <p:cNvSpPr>
            <a:spLocks noGrp="1"/>
          </p:cNvSpPr>
          <p:nvPr>
            <p:ph type="title"/>
          </p:nvPr>
        </p:nvSpPr>
        <p:spPr/>
        <p:txBody>
          <a:bodyPr>
            <a:normAutofit fontScale="90000"/>
          </a:bodyPr>
          <a:lstStyle/>
          <a:p>
            <a:r>
              <a:rPr lang="en-GB"/>
              <a:t>1.1 Why is it important to develop digital security competence?</a:t>
            </a:r>
          </a:p>
        </p:txBody>
      </p:sp>
    </p:spTree>
    <p:extLst>
      <p:ext uri="{BB962C8B-B14F-4D97-AF65-F5344CB8AC3E}">
        <p14:creationId xmlns:p14="http://schemas.microsoft.com/office/powerpoint/2010/main" val="1544578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FF0D2D5-CF9F-4AF8-876D-78E8DC6328A1}"/>
              </a:ext>
            </a:extLst>
          </p:cNvPr>
          <p:cNvSpPr>
            <a:spLocks noGrp="1"/>
          </p:cNvSpPr>
          <p:nvPr>
            <p:ph type="dt" sz="half" idx="10"/>
          </p:nvPr>
        </p:nvSpPr>
        <p:spPr/>
        <p:txBody>
          <a:bodyPr/>
          <a:lstStyle/>
          <a:p>
            <a:fld id="{6526AFDE-69CA-43E5-BB6E-FFD80F4B7617}" type="datetime1">
              <a:rPr lang="fi-FI" smtClean="0"/>
              <a:t>23.12.2024</a:t>
            </a:fld>
            <a:endParaRPr lang="fi-FI"/>
          </a:p>
        </p:txBody>
      </p:sp>
      <p:sp>
        <p:nvSpPr>
          <p:cNvPr id="3" name="Alatunnisteen paikkamerkki 2">
            <a:extLst>
              <a:ext uri="{FF2B5EF4-FFF2-40B4-BE49-F238E27FC236}">
                <a16:creationId xmlns:a16="http://schemas.microsoft.com/office/drawing/2014/main" id="{D8126C82-1D51-428A-B654-E507C15815C4}"/>
              </a:ext>
            </a:extLst>
          </p:cNvPr>
          <p:cNvSpPr>
            <a:spLocks noGrp="1"/>
          </p:cNvSpPr>
          <p:nvPr>
            <p:ph type="ftr" sz="quarter" idx="11"/>
          </p:nvPr>
        </p:nvSpPr>
        <p:spPr/>
        <p:txBody>
          <a:bodyPr/>
          <a:lstStyle/>
          <a:p>
            <a:r>
              <a:rPr lang="en-GB"/>
              <a:t>VAHTI Good Practices support material</a:t>
            </a:r>
          </a:p>
        </p:txBody>
      </p:sp>
      <p:sp>
        <p:nvSpPr>
          <p:cNvPr id="4" name="Dian numeron paikkamerkki 3">
            <a:extLst>
              <a:ext uri="{FF2B5EF4-FFF2-40B4-BE49-F238E27FC236}">
                <a16:creationId xmlns:a16="http://schemas.microsoft.com/office/drawing/2014/main" id="{C4FF479E-76A3-4B0D-BE42-42955C5E737E}"/>
              </a:ext>
            </a:extLst>
          </p:cNvPr>
          <p:cNvSpPr>
            <a:spLocks noGrp="1"/>
          </p:cNvSpPr>
          <p:nvPr>
            <p:ph type="sldNum" sz="quarter" idx="12"/>
          </p:nvPr>
        </p:nvSpPr>
        <p:spPr/>
        <p:txBody>
          <a:bodyPr/>
          <a:lstStyle/>
          <a:p>
            <a:fld id="{8680CC61-DB77-4485-B460-D8E4038D4204}" type="slidenum">
              <a:rPr lang="fi-FI" smtClean="0"/>
              <a:t>50</a:t>
            </a:fld>
            <a:endParaRPr lang="fi-FI"/>
          </a:p>
        </p:txBody>
      </p:sp>
    </p:spTree>
    <p:extLst>
      <p:ext uri="{BB962C8B-B14F-4D97-AF65-F5344CB8AC3E}">
        <p14:creationId xmlns:p14="http://schemas.microsoft.com/office/powerpoint/2010/main" val="243210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1C0E6D5-49C7-621B-F013-F9AE604EE58F}"/>
              </a:ext>
            </a:extLst>
          </p:cNvPr>
          <p:cNvSpPr>
            <a:spLocks noGrp="1"/>
          </p:cNvSpPr>
          <p:nvPr>
            <p:ph idx="1"/>
          </p:nvPr>
        </p:nvSpPr>
        <p:spPr/>
        <p:txBody>
          <a:bodyPr vert="horz" lIns="91440" tIns="45720" rIns="91440" bIns="45720" rtlCol="0" anchor="t">
            <a:normAutofit/>
          </a:bodyPr>
          <a:lstStyle/>
          <a:p>
            <a:pPr marL="341630" indent="-341630"/>
            <a:r>
              <a:rPr lang="en-GB"/>
              <a:t>Every organisation possesses information that can be used for criminal financial gain or for planning or carrying out serious offences. </a:t>
            </a:r>
          </a:p>
          <a:p>
            <a:pPr marL="341630" indent="-341630"/>
            <a:r>
              <a:rPr lang="en-GB"/>
              <a:t>Ultimate responsibility for digital security always rests with the organisation’s management but each of us is responsible for ensuring its effectiveness as we make our daily choices. Most people also obey traffic rules, lock their doors and refuse to share their personal banking IDs or other personal details with strangers. </a:t>
            </a:r>
          </a:p>
          <a:p>
            <a:pPr marL="341630" indent="-341630"/>
            <a:r>
              <a:rPr lang="en-GB"/>
              <a:t>A person with good digital security competence acts in accordance with their organisation’s digital security guidelines, identifies the information and uses properly classified locations, equipment and services to process the data. </a:t>
            </a:r>
          </a:p>
          <a:p>
            <a:pPr marL="0" indent="0">
              <a:buNone/>
            </a:pPr>
            <a:endParaRPr lang="fi-FI" dirty="0">
              <a:cs typeface="Arial" panose="020B0604020202020204"/>
            </a:endParaRPr>
          </a:p>
        </p:txBody>
      </p:sp>
      <p:sp>
        <p:nvSpPr>
          <p:cNvPr id="3" name="Päivämäärän paikkamerkki 2">
            <a:extLst>
              <a:ext uri="{FF2B5EF4-FFF2-40B4-BE49-F238E27FC236}">
                <a16:creationId xmlns:a16="http://schemas.microsoft.com/office/drawing/2014/main" id="{6B5C11D3-525D-BB03-B753-6E197E9FBF70}"/>
              </a:ext>
            </a:extLst>
          </p:cNvPr>
          <p:cNvSpPr>
            <a:spLocks noGrp="1"/>
          </p:cNvSpPr>
          <p:nvPr>
            <p:ph type="dt" sz="half" idx="10"/>
          </p:nvPr>
        </p:nvSpPr>
        <p:spPr/>
        <p:txBody>
          <a:bodyPr/>
          <a:lstStyle/>
          <a:p>
            <a:fld id="{8319BB6F-EE7E-441B-BDE9-054F5A52BCFA}" type="datetime1">
              <a:rPr lang="fi-FI" smtClean="0"/>
              <a:t>23.12.2024</a:t>
            </a:fld>
            <a:endParaRPr lang="fi-FI"/>
          </a:p>
        </p:txBody>
      </p:sp>
      <p:sp>
        <p:nvSpPr>
          <p:cNvPr id="4" name="Alatunnisteen paikkamerkki 3">
            <a:extLst>
              <a:ext uri="{FF2B5EF4-FFF2-40B4-BE49-F238E27FC236}">
                <a16:creationId xmlns:a16="http://schemas.microsoft.com/office/drawing/2014/main" id="{85A8FBA6-3A43-AA18-FD9A-8EE908DDDDAA}"/>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9FC9615C-DDFE-2479-633D-51A49E1F244D}"/>
              </a:ext>
            </a:extLst>
          </p:cNvPr>
          <p:cNvSpPr>
            <a:spLocks noGrp="1"/>
          </p:cNvSpPr>
          <p:nvPr>
            <p:ph type="sldNum" sz="quarter" idx="12"/>
          </p:nvPr>
        </p:nvSpPr>
        <p:spPr/>
        <p:txBody>
          <a:bodyPr/>
          <a:lstStyle/>
          <a:p>
            <a:fld id="{8680CC61-DB77-4485-B460-D8E4038D4204}" type="slidenum">
              <a:rPr lang="fi-FI" smtClean="0"/>
              <a:t>6</a:t>
            </a:fld>
            <a:endParaRPr lang="fi-FI"/>
          </a:p>
        </p:txBody>
      </p:sp>
      <p:sp>
        <p:nvSpPr>
          <p:cNvPr id="6" name="Otsikko 5">
            <a:extLst>
              <a:ext uri="{FF2B5EF4-FFF2-40B4-BE49-F238E27FC236}">
                <a16:creationId xmlns:a16="http://schemas.microsoft.com/office/drawing/2014/main" id="{20667B6A-5606-5E3E-91F4-024DA2F2B0C0}"/>
              </a:ext>
            </a:extLst>
          </p:cNvPr>
          <p:cNvSpPr>
            <a:spLocks noGrp="1"/>
          </p:cNvSpPr>
          <p:nvPr>
            <p:ph type="title"/>
          </p:nvPr>
        </p:nvSpPr>
        <p:spPr/>
        <p:txBody>
          <a:bodyPr/>
          <a:lstStyle/>
          <a:p>
            <a:endParaRPr lang="fi-FI" dirty="0"/>
          </a:p>
        </p:txBody>
      </p:sp>
    </p:spTree>
    <p:extLst>
      <p:ext uri="{BB962C8B-B14F-4D97-AF65-F5344CB8AC3E}">
        <p14:creationId xmlns:p14="http://schemas.microsoft.com/office/powerpoint/2010/main" val="212292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60DB592-0712-1A93-5E55-CA42A414A4BF}"/>
              </a:ext>
            </a:extLst>
          </p:cNvPr>
          <p:cNvSpPr>
            <a:spLocks noGrp="1"/>
          </p:cNvSpPr>
          <p:nvPr>
            <p:ph type="title"/>
          </p:nvPr>
        </p:nvSpPr>
        <p:spPr/>
        <p:txBody>
          <a:bodyPr/>
          <a:lstStyle/>
          <a:p>
            <a:r>
              <a:rPr lang="en-GB"/>
              <a:t>1.2 Digital security</a:t>
            </a:r>
          </a:p>
        </p:txBody>
      </p:sp>
      <p:pic>
        <p:nvPicPr>
          <p:cNvPr id="1026" name="Picture 2">
            <a:extLst>
              <a:ext uri="{FF2B5EF4-FFF2-40B4-BE49-F238E27FC236}">
                <a16:creationId xmlns:a16="http://schemas.microsoft.com/office/drawing/2014/main" id="{56A37B6C-B52C-5662-F87F-AB2E5B1B951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000" y="1316087"/>
            <a:ext cx="9213338" cy="5182503"/>
          </a:xfrm>
          <a:prstGeom prst="rect">
            <a:avLst/>
          </a:prstGeom>
          <a:noFill/>
          <a:extLst>
            <a:ext uri="{909E8E84-426E-40DD-AFC4-6F175D3DCCD1}">
              <a14:hiddenFill xmlns:a14="http://schemas.microsoft.com/office/drawing/2010/main">
                <a:solidFill>
                  <a:srgbClr val="FFFFFF"/>
                </a:solidFill>
              </a14:hiddenFill>
            </a:ext>
          </a:extLst>
        </p:spPr>
      </p:pic>
      <p:sp>
        <p:nvSpPr>
          <p:cNvPr id="4" name="Päivämäärän paikkamerkki 3">
            <a:extLst>
              <a:ext uri="{FF2B5EF4-FFF2-40B4-BE49-F238E27FC236}">
                <a16:creationId xmlns:a16="http://schemas.microsoft.com/office/drawing/2014/main" id="{039E40BE-3511-EFD7-3FDB-8854F89187AE}"/>
              </a:ext>
            </a:extLst>
          </p:cNvPr>
          <p:cNvSpPr>
            <a:spLocks noGrp="1"/>
          </p:cNvSpPr>
          <p:nvPr>
            <p:ph type="dt" sz="half" idx="10"/>
          </p:nvPr>
        </p:nvSpPr>
        <p:spPr/>
        <p:txBody>
          <a:bodyPr/>
          <a:lstStyle/>
          <a:p>
            <a:fld id="{6C7E029D-CED2-4392-A789-03CFFF42D290}" type="datetime1">
              <a:rPr lang="fi-FI" smtClean="0"/>
              <a:t>23.12.2024</a:t>
            </a:fld>
            <a:endParaRPr lang="fi-FI"/>
          </a:p>
        </p:txBody>
      </p:sp>
      <p:sp>
        <p:nvSpPr>
          <p:cNvPr id="5" name="Alatunnisteen paikkamerkki 4">
            <a:extLst>
              <a:ext uri="{FF2B5EF4-FFF2-40B4-BE49-F238E27FC236}">
                <a16:creationId xmlns:a16="http://schemas.microsoft.com/office/drawing/2014/main" id="{6558D928-BDB9-45DA-3FA8-7834F693B2DC}"/>
              </a:ext>
            </a:extLst>
          </p:cNvPr>
          <p:cNvSpPr>
            <a:spLocks noGrp="1"/>
          </p:cNvSpPr>
          <p:nvPr>
            <p:ph type="ftr" sz="quarter" idx="11"/>
          </p:nvPr>
        </p:nvSpPr>
        <p:spPr/>
        <p:txBody>
          <a:bodyPr/>
          <a:lstStyle/>
          <a:p>
            <a:r>
              <a:rPr lang="en-GB"/>
              <a:t>VAHTI Good Practices support material</a:t>
            </a:r>
          </a:p>
        </p:txBody>
      </p:sp>
      <p:sp>
        <p:nvSpPr>
          <p:cNvPr id="6" name="Dian numeron paikkamerkki 5">
            <a:extLst>
              <a:ext uri="{FF2B5EF4-FFF2-40B4-BE49-F238E27FC236}">
                <a16:creationId xmlns:a16="http://schemas.microsoft.com/office/drawing/2014/main" id="{EE5F43E9-54A7-BC91-2292-413724E2CD65}"/>
              </a:ext>
            </a:extLst>
          </p:cNvPr>
          <p:cNvSpPr>
            <a:spLocks noGrp="1"/>
          </p:cNvSpPr>
          <p:nvPr>
            <p:ph type="sldNum" sz="quarter" idx="12"/>
          </p:nvPr>
        </p:nvSpPr>
        <p:spPr/>
        <p:txBody>
          <a:bodyPr/>
          <a:lstStyle/>
          <a:p>
            <a:fld id="{8680CC61-DB77-4485-B460-D8E4038D4204}" type="slidenum">
              <a:rPr lang="fi-FI" smtClean="0"/>
              <a:t>7</a:t>
            </a:fld>
            <a:endParaRPr lang="fi-FI"/>
          </a:p>
        </p:txBody>
      </p:sp>
    </p:spTree>
    <p:extLst>
      <p:ext uri="{BB962C8B-B14F-4D97-AF65-F5344CB8AC3E}">
        <p14:creationId xmlns:p14="http://schemas.microsoft.com/office/powerpoint/2010/main" val="412791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A732EAF-48BD-980D-D00D-C599A31EBCB8}"/>
              </a:ext>
            </a:extLst>
          </p:cNvPr>
          <p:cNvSpPr>
            <a:spLocks noGrp="1"/>
          </p:cNvSpPr>
          <p:nvPr>
            <p:ph idx="1"/>
          </p:nvPr>
        </p:nvSpPr>
        <p:spPr/>
        <p:txBody>
          <a:bodyPr>
            <a:normAutofit fontScale="92500"/>
          </a:bodyPr>
          <a:lstStyle/>
          <a:p>
            <a:r>
              <a:rPr lang="en-GB"/>
              <a:t>Implementing digital security requires organised activities and management as well as proper risk management procedures. Management of digital security should therefore be a natural part of the management, administration and overall security of the organisation. Security should not be a patch over deficiencies because such solutions do not work and they generate additional costs. All security-related operating models and controls should be built by design.</a:t>
            </a:r>
          </a:p>
          <a:p>
            <a:r>
              <a:rPr lang="en-GB" b="1"/>
              <a:t>Risk management</a:t>
            </a:r>
            <a:r>
              <a:rPr lang="en-GB"/>
              <a:t> comprises the risk assessment process and the planning, implementation, monitoring and correction of the measures. Risk management is an essential part of proactive management and an organisation’s decision-making.</a:t>
            </a:r>
          </a:p>
          <a:p>
            <a:r>
              <a:rPr lang="en-GB"/>
              <a:t>An example from the perspective of an organisation: The organisation’s operating methods are developed based on identified threats and opportunities.</a:t>
            </a:r>
          </a:p>
          <a:p>
            <a:r>
              <a:rPr lang="en-GB"/>
              <a:t>An example from the perspective of an individual: Everybody can observe and identify risks associated with the use of digital services and manage them by acting in a careful manner.</a:t>
            </a:r>
          </a:p>
          <a:p>
            <a:endParaRPr lang="en-US" dirty="0"/>
          </a:p>
          <a:p>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1B46EF57-8010-582A-F0C8-11B6E6384D9F}"/>
              </a:ext>
            </a:extLst>
          </p:cNvPr>
          <p:cNvSpPr>
            <a:spLocks noGrp="1"/>
          </p:cNvSpPr>
          <p:nvPr>
            <p:ph type="dt" sz="half" idx="10"/>
          </p:nvPr>
        </p:nvSpPr>
        <p:spPr/>
        <p:txBody>
          <a:bodyPr/>
          <a:lstStyle/>
          <a:p>
            <a:fld id="{F6C400D9-B46C-4BFF-9017-F3601FFCE12C}" type="datetime1">
              <a:rPr lang="fi-FI" smtClean="0"/>
              <a:t>23.12.2024</a:t>
            </a:fld>
            <a:endParaRPr lang="fi-FI"/>
          </a:p>
        </p:txBody>
      </p:sp>
      <p:sp>
        <p:nvSpPr>
          <p:cNvPr id="4" name="Alatunnisteen paikkamerkki 3">
            <a:extLst>
              <a:ext uri="{FF2B5EF4-FFF2-40B4-BE49-F238E27FC236}">
                <a16:creationId xmlns:a16="http://schemas.microsoft.com/office/drawing/2014/main" id="{15C2CCAB-817E-C9A0-26B8-97815E9A2831}"/>
              </a:ext>
            </a:extLst>
          </p:cNvPr>
          <p:cNvSpPr>
            <a:spLocks noGrp="1"/>
          </p:cNvSpPr>
          <p:nvPr>
            <p:ph type="ftr" sz="quarter" idx="11"/>
          </p:nvPr>
        </p:nvSpPr>
        <p:spPr/>
        <p:txBody>
          <a:bodyPr/>
          <a:lstStyle/>
          <a:p>
            <a:r>
              <a:rPr lang="en-GB"/>
              <a:t>VAHTI Good Practices support material</a:t>
            </a:r>
          </a:p>
        </p:txBody>
      </p:sp>
      <p:sp>
        <p:nvSpPr>
          <p:cNvPr id="5" name="Dian numeron paikkamerkki 4">
            <a:extLst>
              <a:ext uri="{FF2B5EF4-FFF2-40B4-BE49-F238E27FC236}">
                <a16:creationId xmlns:a16="http://schemas.microsoft.com/office/drawing/2014/main" id="{E230E12D-F8C7-DF44-5298-6BD95B2E3FC6}"/>
              </a:ext>
            </a:extLst>
          </p:cNvPr>
          <p:cNvSpPr>
            <a:spLocks noGrp="1"/>
          </p:cNvSpPr>
          <p:nvPr>
            <p:ph type="sldNum" sz="quarter" idx="12"/>
          </p:nvPr>
        </p:nvSpPr>
        <p:spPr/>
        <p:txBody>
          <a:bodyPr/>
          <a:lstStyle/>
          <a:p>
            <a:fld id="{8680CC61-DB77-4485-B460-D8E4038D4204}" type="slidenum">
              <a:rPr lang="fi-FI" smtClean="0"/>
              <a:t>8</a:t>
            </a:fld>
            <a:endParaRPr lang="fi-FI"/>
          </a:p>
        </p:txBody>
      </p:sp>
      <p:sp>
        <p:nvSpPr>
          <p:cNvPr id="6" name="Otsikko 5">
            <a:extLst>
              <a:ext uri="{FF2B5EF4-FFF2-40B4-BE49-F238E27FC236}">
                <a16:creationId xmlns:a16="http://schemas.microsoft.com/office/drawing/2014/main" id="{7E5C21DF-9ECB-FCEE-EE45-9BF893AB9D0A}"/>
              </a:ext>
            </a:extLst>
          </p:cNvPr>
          <p:cNvSpPr>
            <a:spLocks noGrp="1"/>
          </p:cNvSpPr>
          <p:nvPr>
            <p:ph type="title"/>
          </p:nvPr>
        </p:nvSpPr>
        <p:spPr/>
        <p:txBody>
          <a:bodyPr>
            <a:normAutofit fontScale="90000"/>
          </a:bodyPr>
          <a:lstStyle/>
          <a:p>
            <a:r>
              <a:rPr lang="en-GB"/>
              <a:t>Digital security – Management and risks </a:t>
            </a:r>
          </a:p>
        </p:txBody>
      </p:sp>
    </p:spTree>
    <p:extLst>
      <p:ext uri="{BB962C8B-B14F-4D97-AF65-F5344CB8AC3E}">
        <p14:creationId xmlns:p14="http://schemas.microsoft.com/office/powerpoint/2010/main" val="19163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E7696C9-2E15-9A93-4C90-2714A99D59D3}"/>
              </a:ext>
            </a:extLst>
          </p:cNvPr>
          <p:cNvSpPr>
            <a:spLocks noGrp="1"/>
          </p:cNvSpPr>
          <p:nvPr>
            <p:ph type="title"/>
          </p:nvPr>
        </p:nvSpPr>
        <p:spPr>
          <a:xfrm>
            <a:off x="684000" y="144000"/>
            <a:ext cx="10260000" cy="1224000"/>
          </a:xfrm>
        </p:spPr>
        <p:txBody>
          <a:bodyPr anchor="b">
            <a:normAutofit/>
          </a:bodyPr>
          <a:lstStyle/>
          <a:p>
            <a:r>
              <a:rPr lang="en-GB"/>
              <a:t>Continuity management in digital security</a:t>
            </a:r>
          </a:p>
        </p:txBody>
      </p:sp>
      <p:sp>
        <p:nvSpPr>
          <p:cNvPr id="2" name="Sisällön paikkamerkki 1">
            <a:extLst>
              <a:ext uri="{FF2B5EF4-FFF2-40B4-BE49-F238E27FC236}">
                <a16:creationId xmlns:a16="http://schemas.microsoft.com/office/drawing/2014/main" id="{8B844FEE-F9BE-153C-3596-3173BE75D476}"/>
              </a:ext>
            </a:extLst>
          </p:cNvPr>
          <p:cNvSpPr>
            <a:spLocks noGrp="1"/>
          </p:cNvSpPr>
          <p:nvPr>
            <p:ph idx="1"/>
          </p:nvPr>
        </p:nvSpPr>
        <p:spPr>
          <a:xfrm>
            <a:off x="684000" y="1692000"/>
            <a:ext cx="10260000" cy="4608000"/>
          </a:xfrm>
        </p:spPr>
        <p:txBody>
          <a:bodyPr vert="horz" lIns="91440" tIns="45720" rIns="91440" bIns="45720" rtlCol="0" anchor="t">
            <a:normAutofit/>
          </a:bodyPr>
          <a:lstStyle/>
          <a:p>
            <a:pPr marL="341630" indent="-341630"/>
            <a:r>
              <a:rPr lang="en-GB" b="1"/>
              <a:t>Continuity management</a:t>
            </a:r>
            <a:r>
              <a:rPr lang="en-GB"/>
              <a:t> means preventing disruptions, preparing for them, recovering from them and managing their impacts, and ensuring the continuity of the organisation’s operations.</a:t>
            </a:r>
          </a:p>
          <a:p>
            <a:pPr marL="341630" indent="-341630"/>
            <a:endParaRPr lang="fi-FI" dirty="0">
              <a:cs typeface="Arial"/>
            </a:endParaRPr>
          </a:p>
          <a:p>
            <a:pPr marL="341630" indent="-341630"/>
            <a:r>
              <a:rPr lang="en-GB"/>
              <a:t>An example from the perspective of an organisation: An organisation safeguards its own operations or such matters as the security of supply by drawing up preparedness and continuity plans and plans for disruptions affecting its physical and digital operating environment.</a:t>
            </a:r>
          </a:p>
          <a:p>
            <a:pPr marL="341630" indent="-341630"/>
            <a:r>
              <a:rPr lang="en-GB"/>
              <a:t>An example from the perspective of an individual: Everybody can prepare for power failures or disruptions in water supply by keeping adequate supplies of food, water and medicines at home and by ensuring that they are able to use digital equipment during disruptions.</a:t>
            </a:r>
          </a:p>
        </p:txBody>
      </p:sp>
      <p:sp>
        <p:nvSpPr>
          <p:cNvPr id="4" name="Päivämäärän paikkamerkki 3">
            <a:extLst>
              <a:ext uri="{FF2B5EF4-FFF2-40B4-BE49-F238E27FC236}">
                <a16:creationId xmlns:a16="http://schemas.microsoft.com/office/drawing/2014/main" id="{C1222D3F-03B9-9404-6F44-012E988B3EE3}"/>
              </a:ext>
            </a:extLst>
          </p:cNvPr>
          <p:cNvSpPr>
            <a:spLocks noGrp="1"/>
          </p:cNvSpPr>
          <p:nvPr>
            <p:ph type="dt" sz="half" idx="10"/>
          </p:nvPr>
        </p:nvSpPr>
        <p:spPr/>
        <p:txBody>
          <a:bodyPr/>
          <a:lstStyle/>
          <a:p>
            <a:fld id="{8CBDA5A3-33A0-476C-8DBC-92C0189C341C}" type="datetime1">
              <a:rPr lang="fi-FI" smtClean="0"/>
              <a:t>23.12.2024</a:t>
            </a:fld>
            <a:endParaRPr lang="fi-FI"/>
          </a:p>
        </p:txBody>
      </p:sp>
      <p:sp>
        <p:nvSpPr>
          <p:cNvPr id="5" name="Alatunnisteen paikkamerkki 4">
            <a:extLst>
              <a:ext uri="{FF2B5EF4-FFF2-40B4-BE49-F238E27FC236}">
                <a16:creationId xmlns:a16="http://schemas.microsoft.com/office/drawing/2014/main" id="{65DF118B-5BFB-71C2-E688-CD52DB95275C}"/>
              </a:ext>
            </a:extLst>
          </p:cNvPr>
          <p:cNvSpPr>
            <a:spLocks noGrp="1"/>
          </p:cNvSpPr>
          <p:nvPr>
            <p:ph type="ftr" sz="quarter" idx="11"/>
          </p:nvPr>
        </p:nvSpPr>
        <p:spPr/>
        <p:txBody>
          <a:bodyPr/>
          <a:lstStyle/>
          <a:p>
            <a:r>
              <a:rPr lang="en-GB"/>
              <a:t>VAHTI Good Practices support material</a:t>
            </a:r>
          </a:p>
        </p:txBody>
      </p:sp>
      <p:sp>
        <p:nvSpPr>
          <p:cNvPr id="6" name="Dian numeron paikkamerkki 5">
            <a:extLst>
              <a:ext uri="{FF2B5EF4-FFF2-40B4-BE49-F238E27FC236}">
                <a16:creationId xmlns:a16="http://schemas.microsoft.com/office/drawing/2014/main" id="{3524049F-3099-E2A8-C97B-452B70F0DDAE}"/>
              </a:ext>
            </a:extLst>
          </p:cNvPr>
          <p:cNvSpPr>
            <a:spLocks noGrp="1"/>
          </p:cNvSpPr>
          <p:nvPr>
            <p:ph type="sldNum" sz="quarter" idx="12"/>
          </p:nvPr>
        </p:nvSpPr>
        <p:spPr/>
        <p:txBody>
          <a:bodyPr/>
          <a:lstStyle/>
          <a:p>
            <a:fld id="{8680CC61-DB77-4485-B460-D8E4038D4204}" type="slidenum">
              <a:rPr lang="fi-FI" smtClean="0"/>
              <a:t>9</a:t>
            </a:fld>
            <a:endParaRPr lang="fi-FI"/>
          </a:p>
        </p:txBody>
      </p:sp>
    </p:spTree>
    <p:extLst>
      <p:ext uri="{BB962C8B-B14F-4D97-AF65-F5344CB8AC3E}">
        <p14:creationId xmlns:p14="http://schemas.microsoft.com/office/powerpoint/2010/main" val="2398262123"/>
      </p:ext>
    </p:extLst>
  </p:cSld>
  <p:clrMapOvr>
    <a:masterClrMapping/>
  </p:clrMapOvr>
</p:sld>
</file>

<file path=ppt/theme/theme1.xml><?xml version="1.0" encoding="utf-8"?>
<a:theme xmlns:a="http://schemas.openxmlformats.org/drawingml/2006/main" name="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65E158F3-1493-40C0-8BA0-806C2860ACA7}"/>
    </a:ext>
  </a:extLst>
</a:theme>
</file>

<file path=ppt/theme/theme2.xml><?xml version="1.0" encoding="utf-8"?>
<a:theme xmlns:a="http://schemas.openxmlformats.org/drawingml/2006/main" name="punainen">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1C2EE9A2-3B3F-4B34-BCB8-1BBD6B47408D}"/>
    </a:ext>
  </a:extLst>
</a:theme>
</file>

<file path=ppt/theme/theme3.xml><?xml version="1.0" encoding="utf-8"?>
<a:theme xmlns:a="http://schemas.openxmlformats.org/drawingml/2006/main" name="vihreä">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A2C0F6BF-EADD-408A-B884-7FE0874B512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bb82943-49da-4504-a2f3-a33fb2eb95f1">
      <UserInfo>
        <DisplayName/>
        <AccountId>marjo-riikka.salo@leppavirta.fi358Juha Kirves15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50CC248DFC989E4D8A30888624962ED9" ma:contentTypeVersion="1" ma:contentTypeDescription="Luo uusi asiakirja." ma:contentTypeScope="" ma:versionID="fe1c2414fd9e89a6b76a0a3eb0189259">
  <xsd:schema xmlns:xsd="http://www.w3.org/2001/XMLSchema" xmlns:xs="http://www.w3.org/2001/XMLSchema" xmlns:p="http://schemas.microsoft.com/office/2006/metadata/properties" xmlns:ns2="ebb82943-49da-4504-a2f3-a33fb2eb95f1" targetNamespace="http://schemas.microsoft.com/office/2006/metadata/properties" ma:root="true" ma:fieldsID="a720671b8ad7b5ca374893aa99fcdfa6"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C58851-8C07-4C83-A9CB-E9CBB36648C9}">
  <ds:schemaRefs>
    <ds:schemaRef ds:uri="http://schemas.microsoft.com/sharepoint/v3/contenttype/forms"/>
  </ds:schemaRefs>
</ds:datastoreItem>
</file>

<file path=customXml/itemProps2.xml><?xml version="1.0" encoding="utf-8"?>
<ds:datastoreItem xmlns:ds="http://schemas.openxmlformats.org/officeDocument/2006/customXml" ds:itemID="{D5D32647-3F5A-46F8-A75B-9C32FCF9519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362473E-0B12-474F-819B-0327FEBD38A1}"/>
</file>

<file path=docProps/app.xml><?xml version="1.0" encoding="utf-8"?>
<Properties xmlns="http://schemas.openxmlformats.org/officeDocument/2006/extended-properties" xmlns:vt="http://schemas.openxmlformats.org/officeDocument/2006/docPropsVTypes">
  <Template>DVV esitysmalli</Template>
  <TotalTime>917</TotalTime>
  <Words>5230</Words>
  <Application>Microsoft Office PowerPoint</Application>
  <PresentationFormat>Laajakuva</PresentationFormat>
  <Paragraphs>470</Paragraphs>
  <Slides>50</Slides>
  <Notes>9</Notes>
  <HiddenSlides>0</HiddenSlides>
  <MMClips>0</MMClips>
  <ScaleCrop>false</ScaleCrop>
  <HeadingPairs>
    <vt:vector size="8" baseType="variant">
      <vt:variant>
        <vt:lpstr>Käytetyt fontit</vt:lpstr>
      </vt:variant>
      <vt:variant>
        <vt:i4>5</vt:i4>
      </vt:variant>
      <vt:variant>
        <vt:lpstr>Teema</vt:lpstr>
      </vt:variant>
      <vt:variant>
        <vt:i4>3</vt:i4>
      </vt:variant>
      <vt:variant>
        <vt:lpstr>Upotetut OLE-palvelimet</vt:lpstr>
      </vt:variant>
      <vt:variant>
        <vt:i4>1</vt:i4>
      </vt:variant>
      <vt:variant>
        <vt:lpstr>Dian otsikot</vt:lpstr>
      </vt:variant>
      <vt:variant>
        <vt:i4>50</vt:i4>
      </vt:variant>
    </vt:vector>
  </HeadingPairs>
  <TitlesOfParts>
    <vt:vector size="59" baseType="lpstr">
      <vt:lpstr>Arial</vt:lpstr>
      <vt:lpstr>Calibri</vt:lpstr>
      <vt:lpstr>Courier New</vt:lpstr>
      <vt:lpstr>Microsoft Sans Serif</vt:lpstr>
      <vt:lpstr>Wingdings</vt:lpstr>
      <vt:lpstr>DVV FI</vt:lpstr>
      <vt:lpstr>punainen</vt:lpstr>
      <vt:lpstr>vihreä</vt:lpstr>
      <vt:lpstr>Acrobat Document</vt:lpstr>
      <vt:lpstr>Guide to developing digital security competence and culture v.2.0</vt:lpstr>
      <vt:lpstr>Contents of the guide</vt:lpstr>
      <vt:lpstr>VAHTI Good Practices support material</vt:lpstr>
      <vt:lpstr>1 Introduction</vt:lpstr>
      <vt:lpstr>1.1 Why is it important to develop digital security competence?</vt:lpstr>
      <vt:lpstr>PowerPoint-esitys</vt:lpstr>
      <vt:lpstr>1.2 Digital security</vt:lpstr>
      <vt:lpstr>Digital security – Management and risks </vt:lpstr>
      <vt:lpstr>Continuity management in digital security</vt:lpstr>
      <vt:lpstr>Digital security – Cybersecurity</vt:lpstr>
      <vt:lpstr>Digital security – Information security</vt:lpstr>
      <vt:lpstr>Digital security – Data protection</vt:lpstr>
      <vt:lpstr>1.3 Organisational culture</vt:lpstr>
      <vt:lpstr>1.3 Digital security culture</vt:lpstr>
      <vt:lpstr>2 A roadmap for developing digital security culture</vt:lpstr>
      <vt:lpstr>PowerPoint-esitys</vt:lpstr>
      <vt:lpstr>PowerPoint-esitys</vt:lpstr>
      <vt:lpstr>2.1 Current state of digital security culture</vt:lpstr>
      <vt:lpstr>PowerPoint-esitys</vt:lpstr>
      <vt:lpstr>2.2 Drafting and maintenance of instructions</vt:lpstr>
      <vt:lpstr>PowerPoint-esitys</vt:lpstr>
      <vt:lpstr>Campaigns to boost digital security awareness</vt:lpstr>
      <vt:lpstr>2.4 Personnel training</vt:lpstr>
      <vt:lpstr>PowerPoint-esitys</vt:lpstr>
      <vt:lpstr>2.5 Testing competence</vt:lpstr>
      <vt:lpstr>PowerPoint-esitys</vt:lpstr>
      <vt:lpstr>2.6 Monitoring</vt:lpstr>
      <vt:lpstr>2.7 Annual clock for developing digital security competence</vt:lpstr>
      <vt:lpstr>3 Digital security ambassadors</vt:lpstr>
      <vt:lpstr>3.1 Benefits of having a digital security ambassador</vt:lpstr>
      <vt:lpstr>3.2 Designating the digital security ambassador</vt:lpstr>
      <vt:lpstr>PowerPoint-esitys</vt:lpstr>
      <vt:lpstr>PowerPoint-esitys</vt:lpstr>
      <vt:lpstr>3.3 Issues to consider when the digital security ambassador model is introduced</vt:lpstr>
      <vt:lpstr>PowerPoint-esitys</vt:lpstr>
      <vt:lpstr>4 Digitally Secure Life training module</vt:lpstr>
      <vt:lpstr>Benefits of Digitally Secure Life game and training</vt:lpstr>
      <vt:lpstr>Digitally Secure Life website</vt:lpstr>
      <vt:lpstr>Personnel training</vt:lpstr>
      <vt:lpstr>PowerPoint-esitys</vt:lpstr>
      <vt:lpstr>Training for managers and digital security experts</vt:lpstr>
      <vt:lpstr>Digital Bane or Digital Boon (short videos)</vt:lpstr>
      <vt:lpstr>Digitally Secure Life game – your personal digital security exercise</vt:lpstr>
      <vt:lpstr>New week now available – Hijack in Tyrskylä!</vt:lpstr>
      <vt:lpstr>Downloadable for iOS and Android devices</vt:lpstr>
      <vt:lpstr>Digitally Secure Life test</vt:lpstr>
      <vt:lpstr>Take a look at the webinars offered by the Digital and Population Data Services Agency</vt:lpstr>
      <vt:lpstr>5 Additional material</vt:lpstr>
      <vt:lpstr>Working group</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Kirves Juha (DVV)</dc:creator>
  <cp:lastModifiedBy>Esa Leskinen</cp:lastModifiedBy>
  <cp:revision>29</cp:revision>
  <dcterms:created xsi:type="dcterms:W3CDTF">2023-11-17T08:17:12Z</dcterms:created>
  <dcterms:modified xsi:type="dcterms:W3CDTF">2024-12-23T10:36:26Z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0x01010050CC248DFC989E4D8A30888624962ED9</vt:lpwstr>
  </property>
  <property fmtid="{D5CDD505-2E9C-101B-9397-08002B2CF9AE}" pid="3" name="SharedWithUsers">
    <vt:lpwstr>marjo-riikka.salo@leppavirta.fi358Juha Kirves15</vt:lpwstr>
  </property>
</Properties>
</file>